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301" r:id="rId22"/>
    <p:sldId id="299" r:id="rId23"/>
    <p:sldId id="300" r:id="rId24"/>
    <p:sldId id="27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709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orient="horz" pos="913" userDrawn="1">
          <p15:clr>
            <a:srgbClr val="A4A3A4"/>
          </p15:clr>
        </p15:guide>
        <p15:guide id="9" pos="3386" userDrawn="1">
          <p15:clr>
            <a:srgbClr val="A4A3A4"/>
          </p15:clr>
        </p15:guide>
        <p15:guide id="10" pos="4294" userDrawn="1">
          <p15:clr>
            <a:srgbClr val="A4A3A4"/>
          </p15:clr>
        </p15:guide>
        <p15:guide id="11" pos="3613" userDrawn="1">
          <p15:clr>
            <a:srgbClr val="A4A3A4"/>
          </p15:clr>
        </p15:guide>
        <p15:guide id="12" pos="4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6F1"/>
    <a:srgbClr val="ED7D31"/>
    <a:srgbClr val="4D5771"/>
    <a:srgbClr val="687595"/>
    <a:srgbClr val="8E9DC8"/>
    <a:srgbClr val="3D455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6" autoAdjust="0"/>
    <p:restoredTop sz="94660"/>
  </p:normalViewPr>
  <p:slideViewPr>
    <p:cSldViewPr snapToGrid="0">
      <p:cViewPr varScale="1">
        <p:scale>
          <a:sx n="58" d="100"/>
          <a:sy n="58" d="100"/>
        </p:scale>
        <p:origin x="102" y="1176"/>
      </p:cViewPr>
      <p:guideLst>
        <p:guide orient="horz" pos="2092"/>
        <p:guide pos="3840"/>
        <p:guide pos="211"/>
        <p:guide pos="7469"/>
        <p:guide orient="horz" pos="709"/>
        <p:guide orient="horz" pos="3974"/>
        <p:guide orient="horz" pos="913"/>
        <p:guide pos="3386"/>
        <p:guide pos="4294"/>
        <p:guide pos="3613"/>
        <p:guide pos="40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CF2B8-8FB1-40FF-8CE2-048D40760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682CE9-4BA3-4EE5-96E8-986AAD328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27F81A-E6B3-4E13-9582-F558E88F9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C14C7-252F-407F-9349-E5AEA679D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28408-0513-44E6-AB22-43A6F116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993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E3381-11A8-483E-ABDF-67F77348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C77735-1E4D-425D-94E6-195E3F10E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F01392-7A08-421C-96C9-E51DDABD7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ADD9E-06E6-4D43-B953-AB9E99BD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A6ABCA-C5A4-4CC9-A703-667F64915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46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E73D521-26B6-47E0-A116-A2C92E1C9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E03D15-7202-41AB-A7E5-A822AD8A5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769BE-6006-47B0-8CBC-BDC60685B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80448-4E5F-44DD-B5FF-88E7285B6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57E4FD-78C2-4AFD-881E-D1B339B7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59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1A40C-0E7E-4FBD-90CE-B63ADD01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5D5A5-1999-4C05-A4AA-F2D4FADBE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563E8-530B-4029-85CC-016AA8502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01417D-4037-4B6C-A78F-A7CDB58F0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633189-594F-4F35-B755-C68957CC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11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37806-724F-44BD-B5EF-E9D2085D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A8148A-7212-402B-9BEC-489E1C51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42573-645F-4717-BF9F-D18A4052A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FCFA67-6C2A-403C-B5A4-31964A60F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CC68D-BAD2-4D0B-8BD7-CFCC4EBD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9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88DA8-F657-48CE-B965-9BD8FEFC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BD8331-7583-4335-A5A5-250C8CC0C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73F9FB-4778-496B-A923-BC855237F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E17FDD-4648-45E6-BE27-D8E38FC21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FE1647-09A8-4541-81C1-36422FC0B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20732-A497-496F-9B30-00A35957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46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07C40-434C-45B8-8A80-CF4DA1D7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8D8E26-847D-4FA7-AB33-28BEBB5A7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5BB139-5659-4133-AF32-0317E163E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FBC240-5BAA-451D-B148-37F2B6335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9E160C-A4D2-4015-8CFC-E34375166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3ED6D0-87F9-4B03-BA20-E8A37E93C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E5B902-BEBB-4862-B392-421D2C4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4E6560-7927-4EC7-91C6-B08CAC76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731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0289B-CBD3-4AB4-AA24-62EFA2C2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CB6680-010E-4D38-B613-AA7E61B24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25DEC8-747D-4394-BF66-68DD943F9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C787FA-7DE5-4570-AAA9-506C169D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32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6B55C6-3A12-4E23-B48A-903DDE56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80F7A3-E222-43DD-95AA-431EE556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BA6303-8CF6-4070-9C44-2DE47A98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71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BBF80-3C16-4A7B-9854-E25B5D852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8F6CAD-766E-49FF-BEB3-BDEE409AE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D1EBEE-EADA-458A-A638-24210CB7B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5090E-8AC3-4BF0-B0E0-B1ECFAADD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5CBEEB-96DE-4629-9EA1-7A7E011B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928F3C-C1F7-439B-918F-8A6870A4A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92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BF191-19AE-41D0-B69D-C86EA4B8D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44821-E6EC-4BD3-B2AF-BF9EFF12BB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17C778-9559-40AE-833E-05275E771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9F444C-C3B9-49A4-9F29-9FD8D5768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550569-D766-40F3-BED2-11348FB3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D56DE8-6DA7-4F12-862F-01576AB9B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34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A06DF4-F68D-4B64-AFBA-931A4D7C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CDAF0E-A9A2-4A66-A29E-C0472160C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1F238-2EAC-49C2-81A1-08153D555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9E005C-CDE0-4FAE-AD04-799F75C6C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E340DF-707F-4ECA-89AD-89074DEC0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71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untitledtblog.tistory.com/14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eezer/spleeter" TargetMode="Externa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3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judy-son.tistory.com/6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en.wikipedia.org/wiki/Fourier_transfor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hyperlink" Target="https://xangmin.tistory.com/61" TargetMode="External"/><Relationship Id="rId4" Type="http://schemas.openxmlformats.org/officeDocument/2006/relationships/hyperlink" Target="https://en.wikipedia.org/wiki/Chroma_feature" TargetMode="Externa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8168929" y="2270662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8535377" y="2270661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3" name="사각형: 둥근 한쪽 모서리 28">
            <a:extLst>
              <a:ext uri="{FF2B5EF4-FFF2-40B4-BE49-F238E27FC236}">
                <a16:creationId xmlns:a16="http://schemas.microsoft.com/office/drawing/2014/main" id="{EC558958-95B7-4108-8C9D-FA2B44F7EE20}"/>
              </a:ext>
            </a:extLst>
          </p:cNvPr>
          <p:cNvSpPr/>
          <p:nvPr/>
        </p:nvSpPr>
        <p:spPr>
          <a:xfrm>
            <a:off x="3302609" y="2803224"/>
            <a:ext cx="5586959" cy="288187"/>
          </a:xfrm>
          <a:prstGeom prst="rect">
            <a:avLst/>
          </a:prstGeom>
          <a:solidFill>
            <a:srgbClr val="E2E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75CBBF3-65B8-4A8D-9BC5-67729A8C9E98}"/>
              </a:ext>
            </a:extLst>
          </p:cNvPr>
          <p:cNvCxnSpPr>
            <a:cxnSpLocks/>
          </p:cNvCxnSpPr>
          <p:nvPr/>
        </p:nvCxnSpPr>
        <p:spPr>
          <a:xfrm>
            <a:off x="5051014" y="2946808"/>
            <a:ext cx="360000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C00D38B-0DAA-47FC-BDA6-833CD45E666D}"/>
              </a:ext>
            </a:extLst>
          </p:cNvPr>
          <p:cNvCxnSpPr>
            <a:cxnSpLocks/>
          </p:cNvCxnSpPr>
          <p:nvPr/>
        </p:nvCxnSpPr>
        <p:spPr>
          <a:xfrm>
            <a:off x="5051014" y="2946987"/>
            <a:ext cx="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이등변 삼각형 80">
            <a:extLst>
              <a:ext uri="{FF2B5EF4-FFF2-40B4-BE49-F238E27FC236}">
                <a16:creationId xmlns:a16="http://schemas.microsoft.com/office/drawing/2014/main" id="{84281D5C-F84B-4488-A79B-D7CA12AF7D24}"/>
              </a:ext>
            </a:extLst>
          </p:cNvPr>
          <p:cNvSpPr/>
          <p:nvPr/>
        </p:nvSpPr>
        <p:spPr>
          <a:xfrm rot="5400000">
            <a:off x="4775887" y="2903625"/>
            <a:ext cx="116650" cy="1005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2" name="같음 기호 38">
            <a:extLst>
              <a:ext uri="{FF2B5EF4-FFF2-40B4-BE49-F238E27FC236}">
                <a16:creationId xmlns:a16="http://schemas.microsoft.com/office/drawing/2014/main" id="{664740FF-34B3-4EE2-BB90-8C368DE4A927}"/>
              </a:ext>
            </a:extLst>
          </p:cNvPr>
          <p:cNvSpPr/>
          <p:nvPr/>
        </p:nvSpPr>
        <p:spPr>
          <a:xfrm rot="5400000">
            <a:off x="4489414" y="2846720"/>
            <a:ext cx="152964" cy="212234"/>
          </a:xfrm>
          <a:prstGeom prst="mathEqual">
            <a:avLst>
              <a:gd name="adj1" fmla="val 11681"/>
              <a:gd name="adj2" fmla="val 1176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24DDFCF-93AB-455C-BF37-6FE10E6CE047}"/>
              </a:ext>
            </a:extLst>
          </p:cNvPr>
          <p:cNvSpPr/>
          <p:nvPr/>
        </p:nvSpPr>
        <p:spPr>
          <a:xfrm>
            <a:off x="3707201" y="2847104"/>
            <a:ext cx="81002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Presentation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E53FA-DA57-4C60-B0C0-3C312CA02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40" y="2852737"/>
            <a:ext cx="190501" cy="19050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EFAAF3-3693-4012-885A-3421AC809723}"/>
              </a:ext>
            </a:extLst>
          </p:cNvPr>
          <p:cNvSpPr/>
          <p:nvPr/>
        </p:nvSpPr>
        <p:spPr>
          <a:xfrm>
            <a:off x="1579568" y="3341852"/>
            <a:ext cx="90328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400" b="1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유사 음원 찾기</a:t>
            </a:r>
            <a:endParaRPr lang="en-US" altLang="ko-KR" sz="4400" b="1" kern="0" dirty="0">
              <a:solidFill>
                <a:srgbClr val="44546A"/>
              </a:solidFill>
              <a:latin typeface="BM JUA OTF" panose="02020603020101020101"/>
              <a:ea typeface="BM JUA OTF" panose="02020603020101020101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5ACCC704-C9B4-473A-845A-C17453DCD905}"/>
              </a:ext>
            </a:extLst>
          </p:cNvPr>
          <p:cNvSpPr txBox="1">
            <a:spLocks/>
          </p:cNvSpPr>
          <p:nvPr/>
        </p:nvSpPr>
        <p:spPr>
          <a:xfrm>
            <a:off x="1524000" y="4255185"/>
            <a:ext cx="617769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000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권라영</a:t>
            </a:r>
            <a:r>
              <a:rPr lang="en-US" altLang="ko-KR" sz="2000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, </a:t>
            </a:r>
            <a:r>
              <a:rPr lang="ko-KR" altLang="en-US" sz="2000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유현준</a:t>
            </a:r>
            <a:endParaRPr lang="en-US" altLang="ko-KR" sz="1600" kern="0" dirty="0">
              <a:solidFill>
                <a:srgbClr val="44546A"/>
              </a:solidFill>
              <a:latin typeface="BM JUA OTF" panose="02020603020101020101"/>
              <a:ea typeface="BM JUA OTF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488166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22293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10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BFF2F30A-B05E-D74F-9C34-53EAB993A453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D02127-503D-404C-96B0-35600C55B4A5}"/>
              </a:ext>
            </a:extLst>
          </p:cNvPr>
          <p:cNvSpPr txBox="1"/>
          <p:nvPr/>
        </p:nvSpPr>
        <p:spPr>
          <a:xfrm>
            <a:off x="505951" y="1379899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참조</a:t>
            </a:r>
            <a:r>
              <a:rPr lang="en-US" altLang="ko-KR" b="1" dirty="0"/>
              <a:t>)</a:t>
            </a:r>
            <a:r>
              <a:rPr lang="ko-KR" altLang="en-US" b="1" dirty="0"/>
              <a:t> 동일한 음원에 대한 </a:t>
            </a:r>
            <a:r>
              <a:rPr lang="en-US" altLang="ko-KR" b="1" dirty="0" err="1"/>
              <a:t>Chroma_STFT</a:t>
            </a:r>
            <a:r>
              <a:rPr lang="en-US" altLang="ko-KR" b="1" dirty="0"/>
              <a:t>, </a:t>
            </a:r>
            <a:r>
              <a:rPr lang="en-US" altLang="ko-KR" b="1" dirty="0" err="1"/>
              <a:t>Chroma_CQT</a:t>
            </a:r>
            <a:r>
              <a:rPr lang="en-US" altLang="ko-KR" b="1" dirty="0"/>
              <a:t>, </a:t>
            </a:r>
            <a:r>
              <a:rPr lang="en-US" altLang="ko-KR" b="1" dirty="0" err="1"/>
              <a:t>Chroma_CENS</a:t>
            </a:r>
            <a:r>
              <a:rPr lang="en-US" altLang="ko-KR" b="1" dirty="0"/>
              <a:t> </a:t>
            </a:r>
            <a:r>
              <a:rPr lang="ko-KR" altLang="en-US" b="1" dirty="0"/>
              <a:t>시각화 비교</a:t>
            </a:r>
          </a:p>
        </p:txBody>
      </p:sp>
      <p:pic>
        <p:nvPicPr>
          <p:cNvPr id="33" name="Picture 3">
            <a:extLst>
              <a:ext uri="{FF2B5EF4-FFF2-40B4-BE49-F238E27FC236}">
                <a16:creationId xmlns:a16="http://schemas.microsoft.com/office/drawing/2014/main" id="{89B9DF53-3A0E-45CB-82CF-22E7777B5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13" y="1849286"/>
            <a:ext cx="5040000" cy="2256936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id="{8318332F-BC50-462C-B1EA-72DA4A71D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917" y="4169038"/>
            <a:ext cx="5040000" cy="2259657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BF7DBBAF-0B4C-4026-BDF7-E566EF0F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379" y="1853718"/>
            <a:ext cx="5040000" cy="224218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2021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58329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11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4" name="Title 2">
            <a:extLst>
              <a:ext uri="{FF2B5EF4-FFF2-40B4-BE49-F238E27FC236}">
                <a16:creationId xmlns:a16="http://schemas.microsoft.com/office/drawing/2014/main" id="{A2FD706E-DDE5-4DAD-9D92-92F6714D11EF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A203E6-618B-45EE-8483-0EF4A6D696F1}"/>
              </a:ext>
            </a:extLst>
          </p:cNvPr>
          <p:cNvSpPr txBox="1"/>
          <p:nvPr/>
        </p:nvSpPr>
        <p:spPr>
          <a:xfrm>
            <a:off x="505951" y="1379899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3)</a:t>
            </a:r>
            <a:r>
              <a:rPr lang="ko-KR" altLang="en-US" b="1" dirty="0"/>
              <a:t> 오디오 기반 특성 추출 결과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8C0096-582E-4A4E-98B8-56B41A9932C0}"/>
              </a:ext>
            </a:extLst>
          </p:cNvPr>
          <p:cNvSpPr txBox="1"/>
          <p:nvPr/>
        </p:nvSpPr>
        <p:spPr>
          <a:xfrm>
            <a:off x="728169" y="1801311"/>
            <a:ext cx="594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초 분량으로 잘라낸 </a:t>
            </a:r>
            <a:r>
              <a:rPr lang="ko-KR" altLang="en-US" sz="1200" dirty="0" err="1">
                <a:latin typeface="+mn-ea"/>
              </a:rPr>
              <a:t>음원별로</a:t>
            </a:r>
            <a:r>
              <a:rPr lang="ko-KR" altLang="en-US" sz="1200" dirty="0">
                <a:latin typeface="+mn-ea"/>
              </a:rPr>
              <a:t> 멜로디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리듬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화음에 기반한 특성 </a:t>
            </a:r>
            <a:r>
              <a:rPr lang="en-US" altLang="ko-KR" sz="1200" dirty="0">
                <a:latin typeface="+mn-ea"/>
              </a:rPr>
              <a:t>99</a:t>
            </a:r>
            <a:r>
              <a:rPr lang="ko-KR" altLang="en-US" sz="1200" dirty="0">
                <a:latin typeface="+mn-ea"/>
              </a:rPr>
              <a:t>차원 추출</a:t>
            </a:r>
          </a:p>
        </p:txBody>
      </p:sp>
      <p:pic>
        <p:nvPicPr>
          <p:cNvPr id="37" name="Picture 38">
            <a:extLst>
              <a:ext uri="{FF2B5EF4-FFF2-40B4-BE49-F238E27FC236}">
                <a16:creationId xmlns:a16="http://schemas.microsoft.com/office/drawing/2014/main" id="{5AD0A825-ECB1-441F-A514-84E433543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90" y="2239839"/>
            <a:ext cx="10862860" cy="1766165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9">
            <a:extLst>
              <a:ext uri="{FF2B5EF4-FFF2-40B4-BE49-F238E27FC236}">
                <a16:creationId xmlns:a16="http://schemas.microsoft.com/office/drawing/2014/main" id="{87CC307B-5991-40AF-88EF-78A251A7B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707" y="3429000"/>
            <a:ext cx="10795000" cy="26797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962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94206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12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50" name="Title 2">
            <a:extLst>
              <a:ext uri="{FF2B5EF4-FFF2-40B4-BE49-F238E27FC236}">
                <a16:creationId xmlns:a16="http://schemas.microsoft.com/office/drawing/2014/main" id="{5CCBA4E2-CE00-7C4F-8195-B4F26A67D37B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DC6738-3A55-4F44-AF1C-BED3DA39C722}"/>
              </a:ext>
            </a:extLst>
          </p:cNvPr>
          <p:cNvSpPr txBox="1"/>
          <p:nvPr/>
        </p:nvSpPr>
        <p:spPr>
          <a:xfrm>
            <a:off x="505951" y="1379899"/>
            <a:ext cx="2597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</a:t>
            </a:r>
            <a:r>
              <a:rPr lang="en-US" altLang="ko-KR" b="1" dirty="0"/>
              <a:t>VGG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CE0A4A-33F9-704E-B05D-852394EDF98A}"/>
              </a:ext>
            </a:extLst>
          </p:cNvPr>
          <p:cNvSpPr txBox="1"/>
          <p:nvPr/>
        </p:nvSpPr>
        <p:spPr>
          <a:xfrm>
            <a:off x="728170" y="1801311"/>
            <a:ext cx="46471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VGG19</a:t>
            </a:r>
            <a:r>
              <a:rPr lang="ko-KR" altLang="en-US" sz="1200" dirty="0">
                <a:latin typeface="+mn-ea"/>
              </a:rPr>
              <a:t>를 이용해 </a:t>
            </a:r>
            <a:r>
              <a:rPr lang="en-US" altLang="ko-KR" sz="1200" dirty="0">
                <a:latin typeface="+mn-ea"/>
              </a:rPr>
              <a:t>Mel-spectrogram</a:t>
            </a:r>
            <a:r>
              <a:rPr lang="ko-KR" altLang="en-US" sz="1200" dirty="0">
                <a:latin typeface="+mn-ea"/>
              </a:rPr>
              <a:t>의 특징 맵 추출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VGG19</a:t>
            </a:r>
            <a:r>
              <a:rPr lang="ko-KR" altLang="en-US" sz="1200" dirty="0">
                <a:latin typeface="+mn-ea"/>
              </a:rPr>
              <a:t>의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개 블록 중 </a:t>
            </a: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블록과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번째 블록의 </a:t>
            </a:r>
            <a:r>
              <a:rPr lang="en-US" altLang="ko-KR" sz="1200" dirty="0">
                <a:latin typeface="+mn-ea"/>
              </a:rPr>
              <a:t>output </a:t>
            </a:r>
            <a:r>
              <a:rPr lang="ko-KR" altLang="en-US" sz="1200" dirty="0">
                <a:latin typeface="+mn-ea"/>
              </a:rPr>
              <a:t>사용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블록에서는 </a:t>
            </a:r>
            <a:r>
              <a:rPr lang="en-US" altLang="ko-KR" sz="1200" dirty="0">
                <a:latin typeface="+mn-ea"/>
              </a:rPr>
              <a:t>56x56 </a:t>
            </a:r>
            <a:r>
              <a:rPr lang="ko-KR" altLang="en-US" sz="1200" dirty="0">
                <a:latin typeface="+mn-ea"/>
              </a:rPr>
              <a:t>크기의 </a:t>
            </a:r>
            <a:r>
              <a:rPr lang="en-US" altLang="ko-KR" sz="1200" dirty="0">
                <a:latin typeface="+mn-ea"/>
              </a:rPr>
              <a:t>256</a:t>
            </a:r>
            <a:r>
              <a:rPr lang="ko-KR" altLang="en-US" sz="1200" dirty="0">
                <a:latin typeface="+mn-ea"/>
              </a:rPr>
              <a:t>개 특징 맵</a:t>
            </a:r>
            <a:r>
              <a:rPr lang="en-US" altLang="ko-KR" sz="1200" dirty="0">
                <a:latin typeface="+mn-ea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  5</a:t>
            </a:r>
            <a:r>
              <a:rPr lang="ko-KR" altLang="en-US" sz="1200" dirty="0">
                <a:latin typeface="+mn-ea"/>
              </a:rPr>
              <a:t>번째 블록에서는 </a:t>
            </a:r>
            <a:r>
              <a:rPr lang="en-US" altLang="ko-KR" sz="1200" dirty="0">
                <a:latin typeface="+mn-ea"/>
              </a:rPr>
              <a:t>14x14 </a:t>
            </a:r>
            <a:r>
              <a:rPr lang="ko-KR" altLang="en-US" sz="1200" dirty="0">
                <a:latin typeface="+mn-ea"/>
              </a:rPr>
              <a:t>크기의 </a:t>
            </a:r>
            <a:r>
              <a:rPr lang="en-US" altLang="ko-KR" sz="1200" dirty="0">
                <a:latin typeface="+mn-ea"/>
              </a:rPr>
              <a:t>512</a:t>
            </a:r>
            <a:r>
              <a:rPr lang="ko-KR" altLang="en-US" sz="1200" dirty="0">
                <a:latin typeface="+mn-ea"/>
              </a:rPr>
              <a:t>개 특징 맵 생성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B59732E-40D1-4061-9085-0D93731C5828}"/>
              </a:ext>
            </a:extLst>
          </p:cNvPr>
          <p:cNvGrpSpPr/>
          <p:nvPr/>
        </p:nvGrpSpPr>
        <p:grpSpPr>
          <a:xfrm>
            <a:off x="6128562" y="1253843"/>
            <a:ext cx="5332873" cy="2426874"/>
            <a:chOff x="6122920" y="1400408"/>
            <a:chExt cx="5332873" cy="2426874"/>
          </a:xfrm>
        </p:grpSpPr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132CD46A-2EA4-4CB5-9A6F-C5F52B0FB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920" y="1400408"/>
              <a:ext cx="5332873" cy="242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0259BD6-E891-4ED1-A02F-286404D056C3}"/>
                </a:ext>
              </a:extLst>
            </p:cNvPr>
            <p:cNvSpPr/>
            <p:nvPr/>
          </p:nvSpPr>
          <p:spPr>
            <a:xfrm>
              <a:off x="10125730" y="2516957"/>
              <a:ext cx="329456" cy="1310325"/>
            </a:xfrm>
            <a:prstGeom prst="roundRect">
              <a:avLst/>
            </a:prstGeom>
            <a:noFill/>
            <a:ln w="28575">
              <a:solidFill>
                <a:srgbClr val="C65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F85478A2-E9EA-49D9-8FC1-E114F15CDF45}"/>
                </a:ext>
              </a:extLst>
            </p:cNvPr>
            <p:cNvSpPr/>
            <p:nvPr/>
          </p:nvSpPr>
          <p:spPr>
            <a:xfrm>
              <a:off x="7984614" y="2516957"/>
              <a:ext cx="329456" cy="1310325"/>
            </a:xfrm>
            <a:prstGeom prst="roundRect">
              <a:avLst/>
            </a:prstGeom>
            <a:noFill/>
            <a:ln w="28575">
              <a:solidFill>
                <a:srgbClr val="C65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" name="그림 34" descr="가구, 커튼이(가) 표시된 사진&#10;&#10;자동 생성된 설명">
            <a:extLst>
              <a:ext uri="{FF2B5EF4-FFF2-40B4-BE49-F238E27FC236}">
                <a16:creationId xmlns:a16="http://schemas.microsoft.com/office/drawing/2014/main" id="{30281E65-9292-4779-A05C-EC14B88E46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49" y="3798443"/>
            <a:ext cx="2414292" cy="2351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Picture 10">
            <a:extLst>
              <a:ext uri="{FF2B5EF4-FFF2-40B4-BE49-F238E27FC236}">
                <a16:creationId xmlns:a16="http://schemas.microsoft.com/office/drawing/2014/main" id="{A1D7AD2E-7056-4A34-9F34-7E699455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457" y="4095317"/>
            <a:ext cx="2969556" cy="2052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Picture 12">
            <a:extLst>
              <a:ext uri="{FF2B5EF4-FFF2-40B4-BE49-F238E27FC236}">
                <a16:creationId xmlns:a16="http://schemas.microsoft.com/office/drawing/2014/main" id="{F39CEDB8-D1B8-45E8-A1D6-FB48BB900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02" y="4096630"/>
            <a:ext cx="2969556" cy="2052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81CF3F2-CF37-4F6B-BD31-7585DBC321FA}"/>
              </a:ext>
            </a:extLst>
          </p:cNvPr>
          <p:cNvSpPr txBox="1"/>
          <p:nvPr/>
        </p:nvSpPr>
        <p:spPr>
          <a:xfrm>
            <a:off x="1568993" y="6127073"/>
            <a:ext cx="1415803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200" dirty="0">
                <a:latin typeface="+mn-ea"/>
              </a:rPr>
              <a:t>Mel-spectrogram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007C56-30C3-4E72-B04B-C4A91E444D18}"/>
              </a:ext>
            </a:extLst>
          </p:cNvPr>
          <p:cNvSpPr txBox="1"/>
          <p:nvPr/>
        </p:nvSpPr>
        <p:spPr>
          <a:xfrm>
            <a:off x="4670383" y="6127073"/>
            <a:ext cx="2478668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200" dirty="0">
                <a:latin typeface="+mn-ea"/>
              </a:rPr>
              <a:t>Block3</a:t>
            </a:r>
            <a:r>
              <a:rPr lang="ko-KR" altLang="en-US" sz="1200" dirty="0">
                <a:latin typeface="+mn-ea"/>
              </a:rPr>
              <a:t>까지 통과한 </a:t>
            </a:r>
            <a:r>
              <a:rPr lang="en-US" altLang="ko-KR" sz="1200" dirty="0">
                <a:latin typeface="+mn-ea"/>
              </a:rPr>
              <a:t>feature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map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598A4B-833A-4D51-9F6C-6F75AAA7A352}"/>
              </a:ext>
            </a:extLst>
          </p:cNvPr>
          <p:cNvSpPr txBox="1"/>
          <p:nvPr/>
        </p:nvSpPr>
        <p:spPr>
          <a:xfrm>
            <a:off x="8574577" y="6137216"/>
            <a:ext cx="2478668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200" dirty="0">
                <a:latin typeface="+mn-ea"/>
              </a:rPr>
              <a:t>Block5</a:t>
            </a:r>
            <a:r>
              <a:rPr lang="ko-KR" altLang="en-US" sz="1200" dirty="0">
                <a:latin typeface="+mn-ea"/>
              </a:rPr>
              <a:t>까지 통과한 </a:t>
            </a:r>
            <a:r>
              <a:rPr lang="en-US" altLang="ko-KR" sz="1200" dirty="0">
                <a:latin typeface="+mn-ea"/>
              </a:rPr>
              <a:t>feature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map</a:t>
            </a: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F118C82B-50CC-423F-AA74-9A0BDC29F0AE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 rot="5400000">
            <a:off x="6822226" y="2763871"/>
            <a:ext cx="415913" cy="2249604"/>
          </a:xfrm>
          <a:prstGeom prst="curvedConnector3">
            <a:avLst>
              <a:gd name="adj1" fmla="val 50000"/>
            </a:avLst>
          </a:prstGeom>
          <a:ln w="28575">
            <a:solidFill>
              <a:srgbClr val="C657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4341910D-C589-48EB-962C-0EF88430DA51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 rot="5400000">
            <a:off x="9827868" y="3627085"/>
            <a:ext cx="414600" cy="521865"/>
          </a:xfrm>
          <a:prstGeom prst="curvedConnector3">
            <a:avLst/>
          </a:prstGeom>
          <a:ln w="28575">
            <a:solidFill>
              <a:srgbClr val="C657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141515B-7D3D-4C08-95B6-807315249B3B}"/>
              </a:ext>
            </a:extLst>
          </p:cNvPr>
          <p:cNvSpPr txBox="1"/>
          <p:nvPr/>
        </p:nvSpPr>
        <p:spPr>
          <a:xfrm>
            <a:off x="7915279" y="1010691"/>
            <a:ext cx="37179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출처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https://www.nature.com/articles/s41598-020-73287-7</a:t>
            </a:r>
          </a:p>
        </p:txBody>
      </p:sp>
    </p:spTree>
    <p:extLst>
      <p:ext uri="{BB962C8B-B14F-4D97-AF65-F5344CB8AC3E}">
        <p14:creationId xmlns:p14="http://schemas.microsoft.com/office/powerpoint/2010/main" val="1316712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430243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13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5" name="Title 2">
            <a:extLst>
              <a:ext uri="{FF2B5EF4-FFF2-40B4-BE49-F238E27FC236}">
                <a16:creationId xmlns:a16="http://schemas.microsoft.com/office/drawing/2014/main" id="{E18D6813-61F4-43B1-AF61-44FD1F70F3E0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768E636-0D90-4528-AD33-96CCA9AE57D5}"/>
              </a:ext>
            </a:extLst>
          </p:cNvPr>
          <p:cNvSpPr txBox="1"/>
          <p:nvPr/>
        </p:nvSpPr>
        <p:spPr>
          <a:xfrm>
            <a:off x="505951" y="1379899"/>
            <a:ext cx="2597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</a:t>
            </a:r>
            <a:r>
              <a:rPr lang="en-US" altLang="ko-KR" b="1" dirty="0"/>
              <a:t>VGG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DC6710D-A931-40B9-9432-A18A812A255A}"/>
              </a:ext>
            </a:extLst>
          </p:cNvPr>
          <p:cNvSpPr txBox="1"/>
          <p:nvPr/>
        </p:nvSpPr>
        <p:spPr>
          <a:xfrm>
            <a:off x="728170" y="1801311"/>
            <a:ext cx="550637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블록과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번째 블록의 </a:t>
            </a:r>
            <a:r>
              <a:rPr lang="en-US" altLang="ko-KR" sz="1200" dirty="0">
                <a:latin typeface="+mn-ea"/>
              </a:rPr>
              <a:t>output</a:t>
            </a:r>
            <a:r>
              <a:rPr lang="ko-KR" altLang="en-US" sz="1200" dirty="0">
                <a:latin typeface="+mn-ea"/>
              </a:rPr>
              <a:t>을 </a:t>
            </a:r>
            <a:r>
              <a:rPr lang="en-US" altLang="ko-KR" sz="1200" dirty="0">
                <a:latin typeface="+mn-ea"/>
              </a:rPr>
              <a:t>GAP(Global Average Pooling)</a:t>
            </a:r>
            <a:r>
              <a:rPr lang="ko-KR" altLang="en-US" sz="1200" dirty="0">
                <a:latin typeface="+mn-ea"/>
              </a:rPr>
              <a:t>을 통해 특징 벡터로 변환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블록에서 </a:t>
            </a:r>
            <a:r>
              <a:rPr lang="en-US" altLang="ko-KR" sz="1200" dirty="0">
                <a:latin typeface="+mn-ea"/>
              </a:rPr>
              <a:t>1x1x256, 5</a:t>
            </a:r>
            <a:r>
              <a:rPr lang="ko-KR" altLang="en-US" sz="1200" dirty="0">
                <a:latin typeface="+mn-ea"/>
              </a:rPr>
              <a:t>번째 블록에서 </a:t>
            </a:r>
            <a:r>
              <a:rPr lang="en-US" altLang="ko-KR" sz="1200" dirty="0">
                <a:latin typeface="+mn-ea"/>
              </a:rPr>
              <a:t>1x1x512 </a:t>
            </a:r>
            <a:r>
              <a:rPr lang="ko-KR" altLang="en-US" sz="1200" dirty="0">
                <a:latin typeface="+mn-ea"/>
              </a:rPr>
              <a:t>모양의 벡터 추출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3255AF9-A678-4D52-B48A-F938A8AAE8FC}"/>
              </a:ext>
            </a:extLst>
          </p:cNvPr>
          <p:cNvGrpSpPr/>
          <p:nvPr/>
        </p:nvGrpSpPr>
        <p:grpSpPr>
          <a:xfrm>
            <a:off x="7411265" y="1439499"/>
            <a:ext cx="3581011" cy="1101358"/>
            <a:chOff x="6091443" y="1753878"/>
            <a:chExt cx="3581011" cy="1101358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E9229D5-D6F1-4A3C-A628-182C97D7A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753878"/>
              <a:ext cx="3576454" cy="1101358"/>
            </a:xfrm>
            <a:prstGeom prst="rect">
              <a:avLst/>
            </a:prstGeom>
          </p:spPr>
        </p:pic>
        <p:pic>
          <p:nvPicPr>
            <p:cNvPr id="90" name="그림 89" descr="가구, 커튼이(가) 표시된 사진&#10;&#10;자동 생성된 설명">
              <a:extLst>
                <a:ext uri="{FF2B5EF4-FFF2-40B4-BE49-F238E27FC236}">
                  <a16:creationId xmlns:a16="http://schemas.microsoft.com/office/drawing/2014/main" id="{C30992F6-98F3-4492-8839-608EB40AF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443" y="1770744"/>
              <a:ext cx="849012" cy="82710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91" name="그림 5">
            <a:extLst>
              <a:ext uri="{FF2B5EF4-FFF2-40B4-BE49-F238E27FC236}">
                <a16:creationId xmlns:a16="http://schemas.microsoft.com/office/drawing/2014/main" id="{31C79533-63DF-41DA-B947-CA27B5851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762" y="3075884"/>
            <a:ext cx="9482527" cy="1580656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2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D0595E9-CDE7-4B10-AF3C-193726CC6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434" y="4471272"/>
            <a:ext cx="9307642" cy="1519343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702BA2BD-77DB-444D-B65A-D5B37BD5A426}"/>
              </a:ext>
            </a:extLst>
          </p:cNvPr>
          <p:cNvSpPr txBox="1">
            <a:spLocks/>
          </p:cNvSpPr>
          <p:nvPr/>
        </p:nvSpPr>
        <p:spPr>
          <a:xfrm>
            <a:off x="10280397" y="4659222"/>
            <a:ext cx="1549244" cy="1502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latin typeface="+mn-ea"/>
              </a:rPr>
              <a:t>▲ ︎3번째 블록 추출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2000" dirty="0">
              <a:latin typeface="맑은 고딕"/>
              <a:ea typeface="맑은 고딕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sz="1200" dirty="0">
                <a:ea typeface="+mn-lt"/>
                <a:cs typeface="+mn-lt"/>
              </a:rPr>
              <a:t>◀ </a:t>
            </a:r>
            <a:r>
              <a:rPr lang="ko-KR" altLang="en-US" sz="1200" dirty="0">
                <a:latin typeface="+mn-ea"/>
              </a:rPr>
              <a:t>5번째 블록 추출</a:t>
            </a:r>
            <a:endParaRPr lang="ko-KR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B01528C-FE22-44B9-AE6B-25228569FD1C}"/>
              </a:ext>
            </a:extLst>
          </p:cNvPr>
          <p:cNvSpPr txBox="1"/>
          <p:nvPr/>
        </p:nvSpPr>
        <p:spPr>
          <a:xfrm>
            <a:off x="7293714" y="2568465"/>
            <a:ext cx="44316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출처</a:t>
            </a:r>
            <a:r>
              <a:rPr lang="en-US" altLang="ko-KR" sz="1000" dirty="0">
                <a:latin typeface="+mn-ea"/>
              </a:rPr>
              <a:t>: https://www.comworld.co.kr/news/articleView.html?idxno=50015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8284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466279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7" name="Title 2">
            <a:extLst>
              <a:ext uri="{FF2B5EF4-FFF2-40B4-BE49-F238E27FC236}">
                <a16:creationId xmlns:a16="http://schemas.microsoft.com/office/drawing/2014/main" id="{8E05249D-F250-4070-A5BD-86FFC33A0B6E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BDEC83-6834-4E76-A8B7-C7013B41DD6D}"/>
              </a:ext>
            </a:extLst>
          </p:cNvPr>
          <p:cNvSpPr txBox="1"/>
          <p:nvPr/>
        </p:nvSpPr>
        <p:spPr>
          <a:xfrm>
            <a:off x="505951" y="1379899"/>
            <a:ext cx="352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</a:t>
            </a:r>
            <a:r>
              <a:rPr lang="en-US" altLang="ko-KR" b="1" dirty="0" err="1"/>
              <a:t>AutoEncoder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BB8256-EFF5-48DA-AD37-DCC295E3A5D2}"/>
              </a:ext>
            </a:extLst>
          </p:cNvPr>
          <p:cNvSpPr txBox="1"/>
          <p:nvPr/>
        </p:nvSpPr>
        <p:spPr>
          <a:xfrm>
            <a:off x="728169" y="1801311"/>
            <a:ext cx="594207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n-ea"/>
              </a:rPr>
              <a:t>딥러닝</a:t>
            </a:r>
            <a:r>
              <a:rPr lang="ko-KR" altLang="en-US" sz="1200" dirty="0">
                <a:latin typeface="+mn-ea"/>
              </a:rPr>
              <a:t> 비지도 학습을 이용해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  </a:t>
            </a:r>
            <a:r>
              <a:rPr lang="ko-KR" altLang="en-US" sz="1200" dirty="0">
                <a:latin typeface="+mn-ea"/>
              </a:rPr>
              <a:t>각 </a:t>
            </a:r>
            <a:r>
              <a:rPr lang="en-US" altLang="ko-KR" sz="1200" dirty="0">
                <a:latin typeface="+mn-ea"/>
              </a:rPr>
              <a:t>Mel-</a:t>
            </a:r>
            <a:r>
              <a:rPr lang="en-US" altLang="ko-KR" sz="1200" dirty="0" err="1">
                <a:latin typeface="+mn-ea"/>
              </a:rPr>
              <a:t>Specrtogram</a:t>
            </a:r>
            <a:r>
              <a:rPr lang="ko-KR" altLang="en-US" sz="1200" dirty="0">
                <a:latin typeface="+mn-ea"/>
              </a:rPr>
              <a:t>에서 </a:t>
            </a:r>
            <a:r>
              <a:rPr lang="ko-KR" altLang="en-US" sz="1200" dirty="0" err="1">
                <a:latin typeface="+mn-ea"/>
              </a:rPr>
              <a:t>잠재벡터</a:t>
            </a:r>
            <a:r>
              <a:rPr lang="ko-KR" altLang="en-US" sz="1200" dirty="0">
                <a:latin typeface="+mn-ea"/>
              </a:rPr>
              <a:t> 추출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초 분량 기준 약 </a:t>
            </a:r>
            <a:r>
              <a:rPr lang="en-US" altLang="ko-KR" sz="1200" dirty="0">
                <a:latin typeface="+mn-ea"/>
              </a:rPr>
              <a:t>6</a:t>
            </a:r>
            <a:r>
              <a:rPr lang="ko-KR" altLang="en-US" sz="1200" dirty="0">
                <a:latin typeface="+mn-ea"/>
              </a:rPr>
              <a:t>천개의 데이터로 학습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진행 후 모델 예측 결과 확인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학습된 </a:t>
            </a:r>
            <a:r>
              <a:rPr lang="en-US" altLang="ko-KR" sz="1200" dirty="0">
                <a:latin typeface="+mn-ea"/>
              </a:rPr>
              <a:t>Model</a:t>
            </a:r>
            <a:r>
              <a:rPr lang="ko-KR" altLang="en-US" sz="1200" dirty="0">
                <a:latin typeface="+mn-ea"/>
              </a:rPr>
              <a:t>의 </a:t>
            </a:r>
            <a:r>
              <a:rPr lang="en-US" altLang="ko-KR" sz="1200" dirty="0">
                <a:latin typeface="+mn-ea"/>
              </a:rPr>
              <a:t>Encoder</a:t>
            </a:r>
            <a:r>
              <a:rPr lang="ko-KR" altLang="en-US" sz="1200" dirty="0">
                <a:latin typeface="+mn-ea"/>
              </a:rPr>
              <a:t>부분만 분리한 뒤</a:t>
            </a:r>
            <a:r>
              <a:rPr lang="en-US" altLang="ko-KR" sz="1200" dirty="0">
                <a:latin typeface="+mn-ea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Encoder</a:t>
            </a:r>
            <a:r>
              <a:rPr lang="ko-KR" altLang="en-US" sz="1200" dirty="0">
                <a:latin typeface="+mn-ea"/>
              </a:rPr>
              <a:t>가 출력한 </a:t>
            </a:r>
            <a:r>
              <a:rPr lang="en-US" altLang="ko-KR" sz="1200" dirty="0">
                <a:latin typeface="+mn-ea"/>
              </a:rPr>
              <a:t>128</a:t>
            </a:r>
            <a:r>
              <a:rPr lang="ko-KR" altLang="en-US" sz="1200" dirty="0">
                <a:latin typeface="+mn-ea"/>
              </a:rPr>
              <a:t>차원의 </a:t>
            </a:r>
            <a:r>
              <a:rPr lang="ko-KR" altLang="en-US" sz="1200" dirty="0" err="1">
                <a:latin typeface="+mn-ea"/>
              </a:rPr>
              <a:t>잠재벡터를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각 음원의 특성으로 활용함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E64BFE7-48AC-44A1-8A87-086894C80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332" y="1564082"/>
            <a:ext cx="4394200" cy="480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ounded Rectangle 40">
            <a:extLst>
              <a:ext uri="{FF2B5EF4-FFF2-40B4-BE49-F238E27FC236}">
                <a16:creationId xmlns:a16="http://schemas.microsoft.com/office/drawing/2014/main" id="{6026EFA9-1568-4B04-BC17-07679056A54F}"/>
              </a:ext>
            </a:extLst>
          </p:cNvPr>
          <p:cNvSpPr/>
          <p:nvPr/>
        </p:nvSpPr>
        <p:spPr>
          <a:xfrm>
            <a:off x="6675886" y="1584629"/>
            <a:ext cx="4627080" cy="2334010"/>
          </a:xfrm>
          <a:prstGeom prst="roundRect">
            <a:avLst>
              <a:gd name="adj" fmla="val 10064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4" name="Rounded Rectangle 42">
            <a:extLst>
              <a:ext uri="{FF2B5EF4-FFF2-40B4-BE49-F238E27FC236}">
                <a16:creationId xmlns:a16="http://schemas.microsoft.com/office/drawing/2014/main" id="{E550E92A-8430-42A6-98C9-6007649C453C}"/>
              </a:ext>
            </a:extLst>
          </p:cNvPr>
          <p:cNvSpPr/>
          <p:nvPr/>
        </p:nvSpPr>
        <p:spPr>
          <a:xfrm>
            <a:off x="6675886" y="3979302"/>
            <a:ext cx="4627080" cy="2334010"/>
          </a:xfrm>
          <a:prstGeom prst="roundRect">
            <a:avLst>
              <a:gd name="adj" fmla="val 10064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8" name="Right Arrow 43">
            <a:extLst>
              <a:ext uri="{FF2B5EF4-FFF2-40B4-BE49-F238E27FC236}">
                <a16:creationId xmlns:a16="http://schemas.microsoft.com/office/drawing/2014/main" id="{1BA7CB21-F660-406B-B197-EE1E90B42BB7}"/>
              </a:ext>
            </a:extLst>
          </p:cNvPr>
          <p:cNvSpPr/>
          <p:nvPr/>
        </p:nvSpPr>
        <p:spPr>
          <a:xfrm>
            <a:off x="2295389" y="5352500"/>
            <a:ext cx="271965" cy="306512"/>
          </a:xfrm>
          <a:prstGeom prst="rightArrow">
            <a:avLst/>
          </a:prstGeom>
          <a:solidFill>
            <a:srgbClr val="68759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9" name="Right Arrow 47">
            <a:extLst>
              <a:ext uri="{FF2B5EF4-FFF2-40B4-BE49-F238E27FC236}">
                <a16:creationId xmlns:a16="http://schemas.microsoft.com/office/drawing/2014/main" id="{99A062E9-6522-4005-976F-B0D760A7B348}"/>
              </a:ext>
            </a:extLst>
          </p:cNvPr>
          <p:cNvSpPr/>
          <p:nvPr/>
        </p:nvSpPr>
        <p:spPr>
          <a:xfrm>
            <a:off x="4357652" y="5352500"/>
            <a:ext cx="271965" cy="306512"/>
          </a:xfrm>
          <a:prstGeom prst="rightArrow">
            <a:avLst/>
          </a:prstGeom>
          <a:solidFill>
            <a:srgbClr val="68759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50" name="Picture 48">
            <a:extLst>
              <a:ext uri="{FF2B5EF4-FFF2-40B4-BE49-F238E27FC236}">
                <a16:creationId xmlns:a16="http://schemas.microsoft.com/office/drawing/2014/main" id="{FAB4B812-62C0-48F3-A040-E403BE2B8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650" y="1642502"/>
            <a:ext cx="2108200" cy="23368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Trapezoid 49">
            <a:extLst>
              <a:ext uri="{FF2B5EF4-FFF2-40B4-BE49-F238E27FC236}">
                <a16:creationId xmlns:a16="http://schemas.microsoft.com/office/drawing/2014/main" id="{356AAE2E-91AF-427F-9CB2-8769F3931272}"/>
              </a:ext>
            </a:extLst>
          </p:cNvPr>
          <p:cNvSpPr/>
          <p:nvPr/>
        </p:nvSpPr>
        <p:spPr>
          <a:xfrm>
            <a:off x="505406" y="4296298"/>
            <a:ext cx="5848443" cy="483393"/>
          </a:xfrm>
          <a:prstGeom prst="trapezoid">
            <a:avLst>
              <a:gd name="adj" fmla="val 340406"/>
            </a:avLst>
          </a:prstGeom>
          <a:gradFill flip="none" rotWithShape="1">
            <a:gsLst>
              <a:gs pos="0">
                <a:srgbClr val="4D577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2" name="Picture 50">
            <a:extLst>
              <a:ext uri="{FF2B5EF4-FFF2-40B4-BE49-F238E27FC236}">
                <a16:creationId xmlns:a16="http://schemas.microsoft.com/office/drawing/2014/main" id="{9000CD5C-0666-477C-A8A4-74B074C8B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07" y="4667556"/>
            <a:ext cx="1689100" cy="1663700"/>
          </a:xfrm>
          <a:prstGeom prst="rect">
            <a:avLst/>
          </a:prstGeom>
        </p:spPr>
      </p:pic>
      <p:pic>
        <p:nvPicPr>
          <p:cNvPr id="73" name="Picture 71">
            <a:extLst>
              <a:ext uri="{FF2B5EF4-FFF2-40B4-BE49-F238E27FC236}">
                <a16:creationId xmlns:a16="http://schemas.microsoft.com/office/drawing/2014/main" id="{8CE7D047-BDAD-4F99-81DA-BE6328614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285" y="4667556"/>
            <a:ext cx="1676400" cy="1651000"/>
          </a:xfrm>
          <a:prstGeom prst="rect">
            <a:avLst/>
          </a:prstGeom>
        </p:spPr>
      </p:pic>
      <p:pic>
        <p:nvPicPr>
          <p:cNvPr id="74" name="Picture 72">
            <a:extLst>
              <a:ext uri="{FF2B5EF4-FFF2-40B4-BE49-F238E27FC236}">
                <a16:creationId xmlns:a16="http://schemas.microsoft.com/office/drawing/2014/main" id="{5BB9C332-0C00-43A1-8C3C-C8472B0E9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263" y="4680256"/>
            <a:ext cx="1663700" cy="1651000"/>
          </a:xfrm>
          <a:prstGeom prst="rect">
            <a:avLst/>
          </a:prstGeom>
        </p:spPr>
      </p:pic>
      <p:pic>
        <p:nvPicPr>
          <p:cNvPr id="75" name="Picture 73">
            <a:extLst>
              <a:ext uri="{FF2B5EF4-FFF2-40B4-BE49-F238E27FC236}">
                <a16:creationId xmlns:a16="http://schemas.microsoft.com/office/drawing/2014/main" id="{B84CE5E2-2142-4B8F-A518-B993919A3D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6656" y="4086991"/>
            <a:ext cx="2926811" cy="28595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3BE861F-562E-4463-8C0B-E42DF61D02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5336">
            <a:off x="4921324" y="3739793"/>
            <a:ext cx="397567" cy="60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7" name="Group 77">
            <a:extLst>
              <a:ext uri="{FF2B5EF4-FFF2-40B4-BE49-F238E27FC236}">
                <a16:creationId xmlns:a16="http://schemas.microsoft.com/office/drawing/2014/main" id="{E0F43E36-1133-4910-ABAF-5936E2B8B8B1}"/>
              </a:ext>
            </a:extLst>
          </p:cNvPr>
          <p:cNvGrpSpPr/>
          <p:nvPr/>
        </p:nvGrpSpPr>
        <p:grpSpPr>
          <a:xfrm>
            <a:off x="11552651" y="2078310"/>
            <a:ext cx="377026" cy="1261679"/>
            <a:chOff x="6220854" y="3405876"/>
            <a:chExt cx="377026" cy="1261679"/>
          </a:xfrm>
        </p:grpSpPr>
        <p:sp>
          <p:nvSpPr>
            <p:cNvPr id="78" name="Rounded Rectangle 78">
              <a:extLst>
                <a:ext uri="{FF2B5EF4-FFF2-40B4-BE49-F238E27FC236}">
                  <a16:creationId xmlns:a16="http://schemas.microsoft.com/office/drawing/2014/main" id="{97C0A564-766B-4E9E-8131-C8F266EBDEF6}"/>
                </a:ext>
              </a:extLst>
            </p:cNvPr>
            <p:cNvSpPr/>
            <p:nvPr/>
          </p:nvSpPr>
          <p:spPr>
            <a:xfrm>
              <a:off x="6220854" y="3405876"/>
              <a:ext cx="352942" cy="1261679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DBAAC3E-F82E-49D1-BBD7-9BB2B4A7CA5C}"/>
                </a:ext>
              </a:extLst>
            </p:cNvPr>
            <p:cNvSpPr txBox="1"/>
            <p:nvPr/>
          </p:nvSpPr>
          <p:spPr>
            <a:xfrm>
              <a:off x="6220854" y="3598809"/>
              <a:ext cx="377026" cy="923330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인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코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더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80" name="Right Arrow 76">
            <a:extLst>
              <a:ext uri="{FF2B5EF4-FFF2-40B4-BE49-F238E27FC236}">
                <a16:creationId xmlns:a16="http://schemas.microsoft.com/office/drawing/2014/main" id="{315C8633-D259-405C-A3F2-9B1FEC2A67FE}"/>
              </a:ext>
            </a:extLst>
          </p:cNvPr>
          <p:cNvSpPr/>
          <p:nvPr/>
        </p:nvSpPr>
        <p:spPr>
          <a:xfrm>
            <a:off x="11261074" y="2562019"/>
            <a:ext cx="257765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DDA0D66-6050-4518-BE8A-E2BA07B2716B}"/>
              </a:ext>
            </a:extLst>
          </p:cNvPr>
          <p:cNvGrpSpPr/>
          <p:nvPr/>
        </p:nvGrpSpPr>
        <p:grpSpPr>
          <a:xfrm>
            <a:off x="11552651" y="4539408"/>
            <a:ext cx="377026" cy="1261679"/>
            <a:chOff x="6220854" y="3405876"/>
            <a:chExt cx="377026" cy="126167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8084FA38-8C17-4297-831C-DD3AEB99AD5E}"/>
                </a:ext>
              </a:extLst>
            </p:cNvPr>
            <p:cNvSpPr/>
            <p:nvPr/>
          </p:nvSpPr>
          <p:spPr>
            <a:xfrm>
              <a:off x="6220854" y="3405876"/>
              <a:ext cx="352942" cy="1261679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D92EC4C-8768-40D0-8E01-54560B4079E4}"/>
                </a:ext>
              </a:extLst>
            </p:cNvPr>
            <p:cNvSpPr txBox="1"/>
            <p:nvPr/>
          </p:nvSpPr>
          <p:spPr>
            <a:xfrm>
              <a:off x="6220854" y="3598809"/>
              <a:ext cx="377026" cy="923330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디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코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더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84" name="Right Arrow 83">
            <a:extLst>
              <a:ext uri="{FF2B5EF4-FFF2-40B4-BE49-F238E27FC236}">
                <a16:creationId xmlns:a16="http://schemas.microsoft.com/office/drawing/2014/main" id="{636B201F-0AF2-430F-9BD5-172207667CAE}"/>
              </a:ext>
            </a:extLst>
          </p:cNvPr>
          <p:cNvSpPr/>
          <p:nvPr/>
        </p:nvSpPr>
        <p:spPr>
          <a:xfrm>
            <a:off x="11261074" y="5023117"/>
            <a:ext cx="257765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82786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502315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15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3" name="Title 2">
            <a:extLst>
              <a:ext uri="{FF2B5EF4-FFF2-40B4-BE49-F238E27FC236}">
                <a16:creationId xmlns:a16="http://schemas.microsoft.com/office/drawing/2014/main" id="{203FD10B-B24E-41CC-9BE3-DFB80C5F0506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89A0EE-AB3F-47FF-B9EA-5CF52A857FD8}"/>
              </a:ext>
            </a:extLst>
          </p:cNvPr>
          <p:cNvSpPr txBox="1"/>
          <p:nvPr/>
        </p:nvSpPr>
        <p:spPr>
          <a:xfrm>
            <a:off x="505951" y="1379899"/>
            <a:ext cx="352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</a:t>
            </a:r>
            <a:r>
              <a:rPr lang="en-US" altLang="ko-KR" b="1" dirty="0" err="1"/>
              <a:t>AutoEncoder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7B0313-0F24-4458-83B5-C2D64D398E16}"/>
              </a:ext>
            </a:extLst>
          </p:cNvPr>
          <p:cNvSpPr txBox="1"/>
          <p:nvPr/>
        </p:nvSpPr>
        <p:spPr>
          <a:xfrm>
            <a:off x="728169" y="1801311"/>
            <a:ext cx="59420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활용방안 </a:t>
            </a:r>
            <a:r>
              <a:rPr lang="en-US" altLang="ko-KR" sz="1200" dirty="0">
                <a:latin typeface="+mn-ea"/>
              </a:rPr>
              <a:t>1)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128</a:t>
            </a:r>
            <a:r>
              <a:rPr lang="ko-KR" altLang="en-US" sz="1200" dirty="0">
                <a:latin typeface="+mn-ea"/>
              </a:rPr>
              <a:t>차원 </a:t>
            </a:r>
            <a:r>
              <a:rPr lang="ko-KR" altLang="en-US" sz="1200" dirty="0" err="1">
                <a:latin typeface="+mn-ea"/>
              </a:rPr>
              <a:t>잠재벡터</a:t>
            </a:r>
            <a:r>
              <a:rPr lang="en-US" altLang="ko-KR" sz="1200" dirty="0">
                <a:latin typeface="+mn-ea"/>
              </a:rPr>
              <a:t>(Latent vector)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그대로 활용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활용방안 </a:t>
            </a:r>
            <a:r>
              <a:rPr lang="en-US" altLang="ko-KR" sz="1200" dirty="0">
                <a:latin typeface="+mn-ea"/>
              </a:rPr>
              <a:t>2)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주성분분석</a:t>
            </a:r>
            <a:r>
              <a:rPr lang="en-US" altLang="ko-KR" sz="1200" dirty="0">
                <a:latin typeface="+mn-ea"/>
              </a:rPr>
              <a:t>(PCA)</a:t>
            </a:r>
            <a:r>
              <a:rPr lang="ko-KR" altLang="en-US" sz="1200" dirty="0">
                <a:latin typeface="+mn-ea"/>
              </a:rPr>
              <a:t>을 통해 </a:t>
            </a:r>
            <a:r>
              <a:rPr lang="en-US" altLang="ko-KR" sz="1200" dirty="0">
                <a:latin typeface="+mn-ea"/>
              </a:rPr>
              <a:t>20</a:t>
            </a:r>
            <a:r>
              <a:rPr lang="ko-KR" altLang="en-US" sz="1200" dirty="0">
                <a:latin typeface="+mn-ea"/>
              </a:rPr>
              <a:t>차원으로 차원을 축소한 뒤 활용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D6128C81-AA5A-4EF5-9291-22F0494E8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161" y="2575318"/>
            <a:ext cx="10102166" cy="1455254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Content Placeholder 6">
            <a:extLst>
              <a:ext uri="{FF2B5EF4-FFF2-40B4-BE49-F238E27FC236}">
                <a16:creationId xmlns:a16="http://schemas.microsoft.com/office/drawing/2014/main" id="{178FB32F-D635-46B9-8CB2-61E28F470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1005" y="4233118"/>
            <a:ext cx="8734305" cy="2135555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4">
            <a:extLst>
              <a:ext uri="{FF2B5EF4-FFF2-40B4-BE49-F238E27FC236}">
                <a16:creationId xmlns:a16="http://schemas.microsoft.com/office/drawing/2014/main" id="{818130A2-016C-4009-A450-C64462E9D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842" y="3506853"/>
            <a:ext cx="5039457" cy="926537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3F2E2262-38B4-4CD1-9238-6B6BB91FE8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5336">
            <a:off x="9251379" y="3148721"/>
            <a:ext cx="397567" cy="60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40">
            <a:extLst>
              <a:ext uri="{FF2B5EF4-FFF2-40B4-BE49-F238E27FC236}">
                <a16:creationId xmlns:a16="http://schemas.microsoft.com/office/drawing/2014/main" id="{28364E2E-08D4-4496-8CE4-0E07C000E7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5336">
            <a:off x="7986782" y="4131215"/>
            <a:ext cx="397567" cy="60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3573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유사도 측정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53835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16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3A4DA183-F65E-4708-B8F2-3846441FAD03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유사도 측정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292605-EFD1-4F60-BE55-6485DC30B945}"/>
              </a:ext>
            </a:extLst>
          </p:cNvPr>
          <p:cNvSpPr txBox="1"/>
          <p:nvPr/>
        </p:nvSpPr>
        <p:spPr>
          <a:xfrm>
            <a:off x="505951" y="1379899"/>
            <a:ext cx="360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유사도 측정 방법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49D33E-D2D2-48A9-A874-1A676C38BC53}"/>
              </a:ext>
            </a:extLst>
          </p:cNvPr>
          <p:cNvSpPr txBox="1"/>
          <p:nvPr/>
        </p:nvSpPr>
        <p:spPr>
          <a:xfrm>
            <a:off x="728168" y="1801311"/>
            <a:ext cx="10082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각 </a:t>
            </a:r>
            <a:r>
              <a:rPr lang="ko-KR" altLang="en-US" sz="1200" b="1" dirty="0" err="1">
                <a:latin typeface="+mn-ea"/>
              </a:rPr>
              <a:t>벡터별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3</a:t>
            </a:r>
            <a:r>
              <a:rPr lang="ko-KR" altLang="en-US" sz="1200" b="1" dirty="0">
                <a:latin typeface="+mn-ea"/>
              </a:rPr>
              <a:t>가지 유사도 지표 산출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유클리드 거리</a:t>
            </a:r>
            <a:r>
              <a:rPr lang="en-US" altLang="ko-KR" sz="1200" dirty="0">
                <a:latin typeface="+mn-ea"/>
              </a:rPr>
              <a:t>(Euclidean Distance)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두 </a:t>
            </a:r>
            <a:r>
              <a:rPr lang="ko-KR" altLang="en-US" sz="1200" dirty="0" err="1">
                <a:latin typeface="+mn-ea"/>
              </a:rPr>
              <a:t>벡터간의</a:t>
            </a:r>
            <a:r>
              <a:rPr lang="ko-KR" altLang="en-US" sz="1200" dirty="0">
                <a:latin typeface="+mn-ea"/>
              </a:rPr>
              <a:t> 직선 거리를 통해 </a:t>
            </a:r>
            <a:r>
              <a:rPr lang="ko-KR" altLang="en-US" sz="1200" dirty="0" err="1">
                <a:latin typeface="+mn-ea"/>
              </a:rPr>
              <a:t>유사도를</a:t>
            </a:r>
            <a:r>
              <a:rPr lang="ko-KR" altLang="en-US" sz="1200" dirty="0">
                <a:latin typeface="+mn-ea"/>
              </a:rPr>
              <a:t> 측정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코사인 유사도</a:t>
            </a:r>
            <a:r>
              <a:rPr lang="en-US" altLang="ko-KR" sz="1200" dirty="0">
                <a:latin typeface="+mn-ea"/>
              </a:rPr>
              <a:t>(Cosine Similarity)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두 벡터가 이루는 각도를 통해 </a:t>
            </a:r>
            <a:r>
              <a:rPr lang="ko-KR" altLang="en-US" sz="1200" dirty="0" err="1">
                <a:latin typeface="+mn-ea"/>
              </a:rPr>
              <a:t>유사도를</a:t>
            </a:r>
            <a:r>
              <a:rPr lang="ko-KR" altLang="en-US" sz="1200" dirty="0">
                <a:latin typeface="+mn-ea"/>
              </a:rPr>
              <a:t> 측정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피어슨</a:t>
            </a:r>
            <a:r>
              <a:rPr lang="ko-KR" altLang="en-US" sz="1200" dirty="0">
                <a:latin typeface="+mn-ea"/>
              </a:rPr>
              <a:t> 유사도</a:t>
            </a:r>
            <a:r>
              <a:rPr lang="en-US" altLang="ko-KR" sz="1200" dirty="0">
                <a:latin typeface="+mn-ea"/>
              </a:rPr>
              <a:t>(Pearson Similarity)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두 </a:t>
            </a:r>
            <a:r>
              <a:rPr lang="ko-KR" altLang="en-US" sz="1200" dirty="0" err="1">
                <a:latin typeface="+mn-ea"/>
              </a:rPr>
              <a:t>벡터간의</a:t>
            </a:r>
            <a:r>
              <a:rPr lang="ko-KR" altLang="en-US" sz="1200" dirty="0">
                <a:latin typeface="+mn-ea"/>
              </a:rPr>
              <a:t> 상관관계를 통해 </a:t>
            </a:r>
            <a:r>
              <a:rPr lang="ko-KR" altLang="en-US" sz="1200" dirty="0" err="1">
                <a:latin typeface="+mn-ea"/>
              </a:rPr>
              <a:t>유사도를</a:t>
            </a:r>
            <a:r>
              <a:rPr lang="ko-KR" altLang="en-US" sz="1200" dirty="0">
                <a:latin typeface="+mn-ea"/>
              </a:rPr>
              <a:t> 측정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각 벡터의 평균으로 </a:t>
            </a:r>
            <a:r>
              <a:rPr lang="en-US" altLang="ko-KR" sz="1200" dirty="0">
                <a:latin typeface="+mn-ea"/>
              </a:rPr>
              <a:t>Normalization</a:t>
            </a:r>
            <a:r>
              <a:rPr lang="ko-KR" altLang="en-US" sz="1200" dirty="0">
                <a:latin typeface="+mn-ea"/>
              </a:rPr>
              <a:t> 후 코사인 유사도 산출</a:t>
            </a:r>
            <a:r>
              <a:rPr lang="en-US" altLang="ko-KR" sz="1200" dirty="0">
                <a:latin typeface="+mn-ea"/>
              </a:rPr>
              <a:t>)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id="{88E7255D-1F3E-4F98-A6C1-F9DE78E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780" y="1434391"/>
            <a:ext cx="4768788" cy="1894777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D20BA284-E89F-41A8-B856-18BF654E1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13" y="3540777"/>
            <a:ext cx="5658052" cy="25920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5">
            <a:extLst>
              <a:ext uri="{FF2B5EF4-FFF2-40B4-BE49-F238E27FC236}">
                <a16:creationId xmlns:a16="http://schemas.microsoft.com/office/drawing/2014/main" id="{45F7F390-27D3-4FD3-A8DB-8CE1AE64A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780" y="3521383"/>
            <a:ext cx="4758444" cy="25920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077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유사도 측정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574229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17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5FBD0362-AA2C-4B73-861E-3EB48876AA2C}"/>
              </a:ext>
            </a:extLst>
          </p:cNvPr>
          <p:cNvSpPr txBox="1"/>
          <p:nvPr/>
        </p:nvSpPr>
        <p:spPr>
          <a:xfrm>
            <a:off x="505951" y="1379899"/>
            <a:ext cx="34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유사도 </a:t>
            </a:r>
            <a:r>
              <a:rPr lang="en-US" altLang="ko-KR" b="1" dirty="0"/>
              <a:t>Score </a:t>
            </a:r>
            <a:r>
              <a:rPr lang="ko-KR" altLang="en-US" b="1" dirty="0"/>
              <a:t>계산식 정의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5794731-CF57-41EB-8C55-AA52104150CE}"/>
              </a:ext>
            </a:extLst>
          </p:cNvPr>
          <p:cNvSpPr txBox="1"/>
          <p:nvPr/>
        </p:nvSpPr>
        <p:spPr>
          <a:xfrm>
            <a:off x="728169" y="1801311"/>
            <a:ext cx="58166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1</a:t>
            </a:r>
            <a:r>
              <a:rPr lang="ko-KR" altLang="en-US" sz="1200" b="1" dirty="0">
                <a:latin typeface="+mn-ea"/>
              </a:rPr>
              <a:t>차 </a:t>
            </a:r>
            <a:r>
              <a:rPr lang="en-US" altLang="ko-KR" sz="1200" b="1" dirty="0">
                <a:latin typeface="+mn-ea"/>
              </a:rPr>
              <a:t>Score </a:t>
            </a:r>
            <a:r>
              <a:rPr lang="ko-KR" altLang="en-US" sz="1200" b="1" dirty="0">
                <a:latin typeface="+mn-ea"/>
              </a:rPr>
              <a:t>계산식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음원 전체 길이 활용</a:t>
            </a:r>
            <a:r>
              <a:rPr lang="en-US" altLang="ko-KR" sz="1200" b="1" dirty="0">
                <a:latin typeface="+mn-ea"/>
              </a:rPr>
              <a:t>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- 3</a:t>
            </a:r>
            <a:r>
              <a:rPr lang="ko-KR" altLang="en-US" sz="1200" dirty="0">
                <a:latin typeface="+mn-ea"/>
              </a:rPr>
              <a:t>가지 지표 기반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샘플음원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평균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 대비 유사음원과의 유사도 </a:t>
            </a:r>
            <a:r>
              <a:rPr lang="ko-KR" altLang="en-US" sz="1200" dirty="0" err="1">
                <a:latin typeface="+mn-ea"/>
              </a:rPr>
              <a:t>변화량</a:t>
            </a:r>
            <a:r>
              <a:rPr lang="ko-KR" altLang="en-US" sz="1200" dirty="0">
                <a:latin typeface="+mn-ea"/>
              </a:rPr>
              <a:t> 크기 측정</a:t>
            </a:r>
            <a:endParaRPr lang="en-US" altLang="ko-KR" sz="1200" dirty="0">
              <a:latin typeface="+mn-ea"/>
            </a:endParaRPr>
          </a:p>
        </p:txBody>
      </p:sp>
      <p:sp>
        <p:nvSpPr>
          <p:cNvPr id="74" name="Title 2">
            <a:extLst>
              <a:ext uri="{FF2B5EF4-FFF2-40B4-BE49-F238E27FC236}">
                <a16:creationId xmlns:a16="http://schemas.microsoft.com/office/drawing/2014/main" id="{04BC70AB-91E0-480F-8C76-842A28244354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유사도 측정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5" name="Picture 3">
            <a:extLst>
              <a:ext uri="{FF2B5EF4-FFF2-40B4-BE49-F238E27FC236}">
                <a16:creationId xmlns:a16="http://schemas.microsoft.com/office/drawing/2014/main" id="{E2CA9662-E288-4BF6-B08D-3D34A3B8E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306" y="814031"/>
            <a:ext cx="4362314" cy="5648867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4">
            <a:extLst>
              <a:ext uri="{FF2B5EF4-FFF2-40B4-BE49-F238E27FC236}">
                <a16:creationId xmlns:a16="http://schemas.microsoft.com/office/drawing/2014/main" id="{3CA43D5C-56B8-417D-93EC-E72068260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03" y="2388651"/>
            <a:ext cx="4865930" cy="1245447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237B9FFB-3EFA-4A05-B908-DED5EA4C0D38}"/>
              </a:ext>
            </a:extLst>
          </p:cNvPr>
          <p:cNvSpPr txBox="1"/>
          <p:nvPr/>
        </p:nvSpPr>
        <p:spPr>
          <a:xfrm>
            <a:off x="728169" y="3824983"/>
            <a:ext cx="510840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2</a:t>
            </a:r>
            <a:r>
              <a:rPr lang="ko-KR" altLang="en-US" sz="1200" b="1" dirty="0">
                <a:latin typeface="+mn-ea"/>
              </a:rPr>
              <a:t>차 </a:t>
            </a:r>
            <a:r>
              <a:rPr lang="en-US" altLang="ko-KR" sz="1200" b="1" dirty="0">
                <a:latin typeface="+mn-ea"/>
              </a:rPr>
              <a:t>Score </a:t>
            </a:r>
            <a:r>
              <a:rPr lang="ko-KR" altLang="en-US" sz="1200" b="1" dirty="0">
                <a:latin typeface="+mn-ea"/>
              </a:rPr>
              <a:t>계산식</a:t>
            </a:r>
            <a:r>
              <a:rPr lang="en-US" altLang="ko-KR" sz="1200" b="1" dirty="0">
                <a:latin typeface="+mn-ea"/>
              </a:rPr>
              <a:t>(30</a:t>
            </a:r>
            <a:r>
              <a:rPr lang="ko-KR" altLang="en-US" sz="1200" b="1" dirty="0">
                <a:latin typeface="+mn-ea"/>
              </a:rPr>
              <a:t>초 길이 음원 활용 </a:t>
            </a:r>
            <a:r>
              <a:rPr lang="en-US" altLang="ko-KR" sz="1200" b="1" dirty="0">
                <a:latin typeface="+mn-ea"/>
              </a:rPr>
              <a:t>–</a:t>
            </a:r>
            <a:r>
              <a:rPr lang="ko-KR" altLang="en-US" sz="1200" b="1" dirty="0">
                <a:latin typeface="+mn-ea"/>
              </a:rPr>
              <a:t> 구간 단위 측정</a:t>
            </a:r>
            <a:r>
              <a:rPr lang="en-US" altLang="ko-KR" sz="1200" b="1" dirty="0">
                <a:latin typeface="+mn-ea"/>
              </a:rPr>
              <a:t>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- 3</a:t>
            </a:r>
            <a:r>
              <a:rPr lang="ko-KR" altLang="en-US" sz="1200" dirty="0">
                <a:latin typeface="+mn-ea"/>
              </a:rPr>
              <a:t>가지 지표 기반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음원별</a:t>
            </a:r>
            <a:r>
              <a:rPr lang="ko-KR" altLang="en-US" sz="1200" dirty="0">
                <a:latin typeface="+mn-ea"/>
              </a:rPr>
              <a:t> 비교를 위한 </a:t>
            </a:r>
            <a:r>
              <a:rPr lang="en-US" altLang="ko-KR" sz="1200" dirty="0">
                <a:latin typeface="+mn-ea"/>
              </a:rPr>
              <a:t>200</a:t>
            </a:r>
            <a:r>
              <a:rPr lang="ko-KR" altLang="en-US" sz="1200" dirty="0">
                <a:latin typeface="+mn-ea"/>
              </a:rPr>
              <a:t>점 만점의</a:t>
            </a:r>
            <a:r>
              <a:rPr lang="en-US" altLang="ko-KR" sz="1200" dirty="0">
                <a:latin typeface="+mn-ea"/>
              </a:rPr>
              <a:t> Score</a:t>
            </a:r>
            <a:r>
              <a:rPr lang="ko-KR" altLang="en-US" sz="1200" dirty="0">
                <a:latin typeface="+mn-ea"/>
              </a:rPr>
              <a:t> 산출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78" name="Picture 6">
            <a:extLst>
              <a:ext uri="{FF2B5EF4-FFF2-40B4-BE49-F238E27FC236}">
                <a16:creationId xmlns:a16="http://schemas.microsoft.com/office/drawing/2014/main" id="{084F6898-D554-44B7-B6FD-7AA3411B5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03" y="4427082"/>
            <a:ext cx="5816600" cy="10668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4884E211-2DEF-47F8-9619-0CCE10973AC1}"/>
              </a:ext>
            </a:extLst>
          </p:cNvPr>
          <p:cNvSpPr txBox="1"/>
          <p:nvPr/>
        </p:nvSpPr>
        <p:spPr>
          <a:xfrm>
            <a:off x="728169" y="5638793"/>
            <a:ext cx="5108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특정 음원의 특정 구간 입력 시</a:t>
            </a:r>
            <a:r>
              <a:rPr lang="en-US" altLang="ko-KR" sz="1200" dirty="0">
                <a:latin typeface="+mn-ea"/>
              </a:rPr>
              <a:t> Score </a:t>
            </a:r>
            <a:r>
              <a:rPr lang="ko-KR" altLang="en-US" sz="1200" dirty="0">
                <a:latin typeface="+mn-ea"/>
              </a:rPr>
              <a:t>산출 화면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오른쪽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 참조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2570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유사도 측정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610265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18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9C0AFBD-77FE-44D7-8A7F-959AF37705A8}"/>
              </a:ext>
            </a:extLst>
          </p:cNvPr>
          <p:cNvSpPr txBox="1"/>
          <p:nvPr/>
        </p:nvSpPr>
        <p:spPr>
          <a:xfrm>
            <a:off x="505951" y="1379899"/>
            <a:ext cx="34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유사도 </a:t>
            </a:r>
            <a:r>
              <a:rPr lang="en-US" altLang="ko-KR" b="1" dirty="0"/>
              <a:t>Score </a:t>
            </a:r>
            <a:r>
              <a:rPr lang="ko-KR" altLang="en-US" b="1" dirty="0"/>
              <a:t>계산식 정의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A5ECD2-3E34-4A9D-8D14-88CA8548D581}"/>
              </a:ext>
            </a:extLst>
          </p:cNvPr>
          <p:cNvSpPr txBox="1"/>
          <p:nvPr/>
        </p:nvSpPr>
        <p:spPr>
          <a:xfrm>
            <a:off x="728169" y="1801311"/>
            <a:ext cx="64521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최종 </a:t>
            </a:r>
            <a:r>
              <a:rPr lang="en-US" altLang="ko-KR" sz="1200" b="1" dirty="0">
                <a:latin typeface="+mn-ea"/>
              </a:rPr>
              <a:t>Score</a:t>
            </a:r>
            <a:r>
              <a:rPr lang="ko-KR" altLang="en-US" sz="1200" b="1" dirty="0">
                <a:latin typeface="+mn-ea"/>
              </a:rPr>
              <a:t> 산출 및 종합 결과 시각화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산출된 음원 구간별 </a:t>
            </a:r>
            <a:r>
              <a:rPr lang="en-US" altLang="ko-KR" sz="1200" dirty="0">
                <a:latin typeface="+mn-ea"/>
              </a:rPr>
              <a:t>Score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바탕으로 유사도 상위 </a:t>
            </a:r>
            <a:r>
              <a:rPr lang="ko-KR" altLang="en-US" sz="1200" dirty="0" err="1">
                <a:latin typeface="+mn-ea"/>
              </a:rPr>
              <a:t>음원정보</a:t>
            </a:r>
            <a:r>
              <a:rPr lang="ko-KR" altLang="en-US" sz="1200" dirty="0">
                <a:latin typeface="+mn-ea"/>
              </a:rPr>
              <a:t> 추출 및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유사도 평균치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구간 최대치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최대치 구간 정보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매칭횟수비율 정보 출력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B590BC1A-B23B-49C1-9697-725764CBC72D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유사도 측정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0DFAF5-BB70-4304-9566-1F60BF8BA79F}"/>
              </a:ext>
            </a:extLst>
          </p:cNvPr>
          <p:cNvSpPr txBox="1"/>
          <p:nvPr/>
        </p:nvSpPr>
        <p:spPr>
          <a:xfrm>
            <a:off x="728169" y="2635497"/>
            <a:ext cx="51084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유사도 평균치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산출 시 적용 기준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각 구간 유사도 </a:t>
            </a:r>
            <a:r>
              <a:rPr lang="en-US" altLang="ko-KR" sz="1200" dirty="0">
                <a:latin typeface="+mn-ea"/>
              </a:rPr>
              <a:t>Score 100</a:t>
            </a:r>
            <a:r>
              <a:rPr lang="ko-KR" altLang="en-US" sz="1200" dirty="0">
                <a:latin typeface="+mn-ea"/>
              </a:rPr>
              <a:t>점 미만 제외</a:t>
            </a:r>
            <a:r>
              <a:rPr lang="en-US" altLang="ko-KR" sz="1200" dirty="0">
                <a:latin typeface="+mn-ea"/>
              </a:rPr>
              <a:t>(200</a:t>
            </a:r>
            <a:r>
              <a:rPr lang="ko-KR" altLang="en-US" sz="1200" dirty="0">
                <a:latin typeface="+mn-ea"/>
              </a:rPr>
              <a:t>점 만점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각 구간 유사도 </a:t>
            </a:r>
            <a:r>
              <a:rPr lang="en-US" altLang="ko-KR" sz="1200" dirty="0">
                <a:latin typeface="+mn-ea"/>
              </a:rPr>
              <a:t>Score 100</a:t>
            </a:r>
            <a:r>
              <a:rPr lang="ko-KR" altLang="en-US" sz="1200" dirty="0">
                <a:latin typeface="+mn-ea"/>
              </a:rPr>
              <a:t>점 이상 건 중 구간별 상위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 err="1">
                <a:latin typeface="+mn-ea"/>
              </a:rPr>
              <a:t>개까지만</a:t>
            </a:r>
            <a:r>
              <a:rPr lang="ko-KR" altLang="en-US" sz="1200" dirty="0">
                <a:latin typeface="+mn-ea"/>
              </a:rPr>
              <a:t> 반영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44" name="Picture 3">
            <a:extLst>
              <a:ext uri="{FF2B5EF4-FFF2-40B4-BE49-F238E27FC236}">
                <a16:creationId xmlns:a16="http://schemas.microsoft.com/office/drawing/2014/main" id="{E6A8B532-38C9-4F04-BB46-15D95E8CF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87" y="1216648"/>
            <a:ext cx="5452848" cy="5226823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4">
            <a:extLst>
              <a:ext uri="{FF2B5EF4-FFF2-40B4-BE49-F238E27FC236}">
                <a16:creationId xmlns:a16="http://schemas.microsoft.com/office/drawing/2014/main" id="{A1260302-D479-4B3E-A05F-FBD2EA7EE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52" y="3495078"/>
            <a:ext cx="5034225" cy="2948394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Rounded Rectangle 36">
            <a:extLst>
              <a:ext uri="{FF2B5EF4-FFF2-40B4-BE49-F238E27FC236}">
                <a16:creationId xmlns:a16="http://schemas.microsoft.com/office/drawing/2014/main" id="{A97047BD-15E5-4DB1-A672-243628ABF844}"/>
              </a:ext>
            </a:extLst>
          </p:cNvPr>
          <p:cNvSpPr/>
          <p:nvPr/>
        </p:nvSpPr>
        <p:spPr>
          <a:xfrm>
            <a:off x="649558" y="4615077"/>
            <a:ext cx="5313822" cy="321001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50" name="Rounded Rectangle 40">
            <a:extLst>
              <a:ext uri="{FF2B5EF4-FFF2-40B4-BE49-F238E27FC236}">
                <a16:creationId xmlns:a16="http://schemas.microsoft.com/office/drawing/2014/main" id="{F11C70B1-5B2A-4006-8943-BA15463E6A58}"/>
              </a:ext>
            </a:extLst>
          </p:cNvPr>
          <p:cNvSpPr/>
          <p:nvPr/>
        </p:nvSpPr>
        <p:spPr>
          <a:xfrm>
            <a:off x="649558" y="5503100"/>
            <a:ext cx="5313822" cy="321001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pSp>
        <p:nvGrpSpPr>
          <p:cNvPr id="51" name="Group 42">
            <a:extLst>
              <a:ext uri="{FF2B5EF4-FFF2-40B4-BE49-F238E27FC236}">
                <a16:creationId xmlns:a16="http://schemas.microsoft.com/office/drawing/2014/main" id="{D29B440A-1800-4F08-ABCD-58E348E5FD9F}"/>
              </a:ext>
            </a:extLst>
          </p:cNvPr>
          <p:cNvGrpSpPr/>
          <p:nvPr/>
        </p:nvGrpSpPr>
        <p:grpSpPr>
          <a:xfrm>
            <a:off x="4205953" y="4522513"/>
            <a:ext cx="1058460" cy="328805"/>
            <a:chOff x="5592562" y="3570161"/>
            <a:chExt cx="1058460" cy="328805"/>
          </a:xfrm>
        </p:grpSpPr>
        <p:sp>
          <p:nvSpPr>
            <p:cNvPr id="72" name="Rounded Rectangle 43">
              <a:extLst>
                <a:ext uri="{FF2B5EF4-FFF2-40B4-BE49-F238E27FC236}">
                  <a16:creationId xmlns:a16="http://schemas.microsoft.com/office/drawing/2014/main" id="{A3999B22-60E7-4B67-99AB-BF3817FF0009}"/>
                </a:ext>
              </a:extLst>
            </p:cNvPr>
            <p:cNvSpPr/>
            <p:nvPr/>
          </p:nvSpPr>
          <p:spPr>
            <a:xfrm>
              <a:off x="5592562" y="3570161"/>
              <a:ext cx="1058460" cy="328805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5D6139C-06A5-45D5-BBDC-3429E3FDC47B}"/>
                </a:ext>
              </a:extLst>
            </p:cNvPr>
            <p:cNvSpPr txBox="1"/>
            <p:nvPr/>
          </p:nvSpPr>
          <p:spPr>
            <a:xfrm>
              <a:off x="5592562" y="3616417"/>
              <a:ext cx="1055097" cy="261610"/>
            </a:xfrm>
            <a:prstGeom prst="rect">
              <a:avLst/>
            </a:prstGeom>
            <a:noFill/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100</a:t>
              </a:r>
              <a:r>
                <a:rPr lang="ko-KR" altLang="en-US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점 미만 제외</a:t>
              </a:r>
              <a:endParaRPr lang="en-KR" sz="11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74" name="Group 48">
            <a:extLst>
              <a:ext uri="{FF2B5EF4-FFF2-40B4-BE49-F238E27FC236}">
                <a16:creationId xmlns:a16="http://schemas.microsoft.com/office/drawing/2014/main" id="{2AEC32D4-FB74-4435-BCE9-84101791B906}"/>
              </a:ext>
            </a:extLst>
          </p:cNvPr>
          <p:cNvGrpSpPr/>
          <p:nvPr/>
        </p:nvGrpSpPr>
        <p:grpSpPr>
          <a:xfrm>
            <a:off x="3256251" y="5419328"/>
            <a:ext cx="1058460" cy="328805"/>
            <a:chOff x="5592562" y="3570161"/>
            <a:chExt cx="1058460" cy="328805"/>
          </a:xfrm>
        </p:grpSpPr>
        <p:sp>
          <p:nvSpPr>
            <p:cNvPr id="75" name="Rounded Rectangle 49">
              <a:extLst>
                <a:ext uri="{FF2B5EF4-FFF2-40B4-BE49-F238E27FC236}">
                  <a16:creationId xmlns:a16="http://schemas.microsoft.com/office/drawing/2014/main" id="{E73D215A-6753-42A4-8581-917C8ED8E202}"/>
                </a:ext>
              </a:extLst>
            </p:cNvPr>
            <p:cNvSpPr/>
            <p:nvPr/>
          </p:nvSpPr>
          <p:spPr>
            <a:xfrm>
              <a:off x="5592562" y="3570161"/>
              <a:ext cx="1058460" cy="328805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E85607F-F75E-4E43-9739-0078CC45B5E1}"/>
                </a:ext>
              </a:extLst>
            </p:cNvPr>
            <p:cNvSpPr txBox="1"/>
            <p:nvPr/>
          </p:nvSpPr>
          <p:spPr>
            <a:xfrm>
              <a:off x="5592562" y="3616417"/>
              <a:ext cx="1042273" cy="261610"/>
            </a:xfrm>
            <a:prstGeom prst="rect">
              <a:avLst/>
            </a:prstGeom>
            <a:noFill/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상위 </a:t>
              </a:r>
              <a:r>
                <a:rPr lang="en-US" altLang="ko-KR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5</a:t>
              </a:r>
              <a:r>
                <a:rPr lang="ko-KR" altLang="en-US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개만 반영</a:t>
              </a:r>
              <a:endParaRPr lang="en-KR" sz="11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3513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클러스터링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64630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19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03B1135F-341C-4E54-810C-BF90194483AC}"/>
              </a:ext>
            </a:extLst>
          </p:cNvPr>
          <p:cNvSpPr txBox="1"/>
          <p:nvPr/>
        </p:nvSpPr>
        <p:spPr>
          <a:xfrm>
            <a:off x="505950" y="1379899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밀도 기반 </a:t>
            </a:r>
            <a:r>
              <a:rPr lang="ko-KR" altLang="en-US" b="1" dirty="0" err="1"/>
              <a:t>클러스터링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DBSCAN</a:t>
            </a:r>
            <a:endParaRPr lang="ko-KR" altLang="en-US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D6B36A9-DD53-475E-BA8E-5642ACF43544}"/>
              </a:ext>
            </a:extLst>
          </p:cNvPr>
          <p:cNvSpPr txBox="1"/>
          <p:nvPr/>
        </p:nvSpPr>
        <p:spPr>
          <a:xfrm>
            <a:off x="728169" y="1801311"/>
            <a:ext cx="5638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참조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중심 기반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en-US" altLang="ko-KR" sz="1200" b="1" dirty="0">
                <a:latin typeface="+mn-ea"/>
              </a:rPr>
              <a:t>(K-Means)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vs. </a:t>
            </a:r>
            <a:r>
              <a:rPr lang="ko-KR" altLang="en-US" sz="1200" b="1" dirty="0">
                <a:latin typeface="+mn-ea"/>
              </a:rPr>
              <a:t>밀도 기반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en-US" altLang="ko-KR" sz="1200" b="1" dirty="0">
                <a:latin typeface="+mn-ea"/>
              </a:rPr>
              <a:t>(DBSCAN)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중심 기반</a:t>
            </a:r>
            <a:r>
              <a:rPr lang="en-US" altLang="ko-KR" sz="1200" dirty="0">
                <a:latin typeface="+mn-ea"/>
              </a:rPr>
              <a:t>(Center-based)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동일한 클래스에 속하는 데이터는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특정 중심점을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b="1" dirty="0">
                <a:latin typeface="+mn-ea"/>
              </a:rPr>
              <a:t>    기준</a:t>
            </a:r>
            <a:r>
              <a:rPr lang="ko-KR" altLang="en-US" sz="1200" dirty="0">
                <a:latin typeface="+mn-ea"/>
              </a:rPr>
              <a:t>으로 분포할 것이라는 가정에 기반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밀도 기반</a:t>
            </a:r>
            <a:r>
              <a:rPr lang="en-US" altLang="ko-KR" sz="1200" dirty="0">
                <a:latin typeface="+mn-ea"/>
              </a:rPr>
              <a:t>(Density-based)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동일한 클래스에 속하는 데이터는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서로 근접하게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분포할 것이라는 가정에 기반</a:t>
            </a:r>
            <a:endParaRPr lang="en-US" altLang="ko-KR" sz="1200" dirty="0">
              <a:latin typeface="+mn-ea"/>
            </a:endParaRPr>
          </a:p>
        </p:txBody>
      </p:sp>
      <p:sp>
        <p:nvSpPr>
          <p:cNvPr id="90" name="Title 2">
            <a:extLst>
              <a:ext uri="{FF2B5EF4-FFF2-40B4-BE49-F238E27FC236}">
                <a16:creationId xmlns:a16="http://schemas.microsoft.com/office/drawing/2014/main" id="{E51DC923-F358-44F2-826D-0ED69D323A47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5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클러스터링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C680EA2-1CEA-4C8C-8DF9-7DA37510AAD1}"/>
              </a:ext>
            </a:extLst>
          </p:cNvPr>
          <p:cNvSpPr txBox="1"/>
          <p:nvPr/>
        </p:nvSpPr>
        <p:spPr>
          <a:xfrm>
            <a:off x="728169" y="3173481"/>
            <a:ext cx="80924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DBSCAN</a:t>
            </a:r>
            <a:r>
              <a:rPr lang="ko-KR" altLang="en-US" sz="1200" b="1" dirty="0">
                <a:latin typeface="+mn-ea"/>
              </a:rPr>
              <a:t>의 주요 특징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K-Means</a:t>
            </a:r>
            <a:r>
              <a:rPr lang="ko-KR" altLang="en-US" sz="1200" dirty="0">
                <a:latin typeface="+mn-ea"/>
              </a:rPr>
              <a:t>와 달리 클러스터수를 지정할 필요가 없고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알고리즘이 자동으로 클러스터의 수를 찾음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원모양이</a:t>
            </a:r>
            <a:r>
              <a:rPr lang="ko-KR" altLang="en-US" sz="1200" dirty="0">
                <a:latin typeface="+mn-ea"/>
              </a:rPr>
              <a:t> 아닌 </a:t>
            </a:r>
            <a:r>
              <a:rPr lang="ko-KR" altLang="en-US" sz="1200" dirty="0" err="1">
                <a:latin typeface="+mn-ea"/>
              </a:rPr>
              <a:t>불특정한</a:t>
            </a:r>
            <a:r>
              <a:rPr lang="ko-KR" altLang="en-US" sz="1200" dirty="0">
                <a:latin typeface="+mn-ea"/>
              </a:rPr>
              <a:t> 모양의 클러스터도 찾을 수 있으며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이상치에</a:t>
            </a:r>
            <a:r>
              <a:rPr lang="ko-KR" altLang="en-US" sz="1200" dirty="0">
                <a:latin typeface="+mn-ea"/>
              </a:rPr>
              <a:t> 의한 성능 하락 현상을 완화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92" name="Picture 2">
            <a:extLst>
              <a:ext uri="{FF2B5EF4-FFF2-40B4-BE49-F238E27FC236}">
                <a16:creationId xmlns:a16="http://schemas.microsoft.com/office/drawing/2014/main" id="{47560DB0-87CC-4912-82F7-7C7EF1A15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160" y="1564082"/>
            <a:ext cx="5408376" cy="1818267"/>
          </a:xfrm>
          <a:prstGeom prst="rect">
            <a:avLst/>
          </a:prstGeom>
          <a:effectLst/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F7883A5-3305-440D-827B-745D4A79F015}"/>
              </a:ext>
            </a:extLst>
          </p:cNvPr>
          <p:cNvSpPr txBox="1"/>
          <p:nvPr/>
        </p:nvSpPr>
        <p:spPr>
          <a:xfrm>
            <a:off x="9025488" y="3314131"/>
            <a:ext cx="2675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hlinkClick r:id="rId4"/>
              </a:rPr>
              <a:t>https://untitledtblog.tistory.com/146</a:t>
            </a:r>
            <a:endParaRPr lang="en-US" sz="1000" dirty="0"/>
          </a:p>
        </p:txBody>
      </p:sp>
      <p:pic>
        <p:nvPicPr>
          <p:cNvPr id="94" name="Picture 3">
            <a:extLst>
              <a:ext uri="{FF2B5EF4-FFF2-40B4-BE49-F238E27FC236}">
                <a16:creationId xmlns:a16="http://schemas.microsoft.com/office/drawing/2014/main" id="{53CECB05-DC16-4B34-B157-19BC7723A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17" y="4297101"/>
            <a:ext cx="4879192" cy="2196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5" name="Picture 5">
            <a:extLst>
              <a:ext uri="{FF2B5EF4-FFF2-40B4-BE49-F238E27FC236}">
                <a16:creationId xmlns:a16="http://schemas.microsoft.com/office/drawing/2014/main" id="{9404D633-66AD-4DBF-B7EC-C180447B2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781" y="4302874"/>
            <a:ext cx="3066242" cy="21960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75B5ACA-C190-403B-921F-9E82F20F7CED}"/>
              </a:ext>
            </a:extLst>
          </p:cNvPr>
          <p:cNvSpPr txBox="1"/>
          <p:nvPr/>
        </p:nvSpPr>
        <p:spPr>
          <a:xfrm>
            <a:off x="728169" y="4020974"/>
            <a:ext cx="8092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DBSCAN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ko-KR" altLang="en-US" sz="1200" b="1" dirty="0">
                <a:latin typeface="+mn-ea"/>
              </a:rPr>
              <a:t> 결과 확인 및 시각화</a:t>
            </a:r>
          </a:p>
        </p:txBody>
      </p:sp>
      <p:sp>
        <p:nvSpPr>
          <p:cNvPr id="97" name="Rounded Rectangle 37">
            <a:extLst>
              <a:ext uri="{FF2B5EF4-FFF2-40B4-BE49-F238E27FC236}">
                <a16:creationId xmlns:a16="http://schemas.microsoft.com/office/drawing/2014/main" id="{3F120B17-24A7-4781-9467-0D64A402F2B7}"/>
              </a:ext>
            </a:extLst>
          </p:cNvPr>
          <p:cNvSpPr/>
          <p:nvPr/>
        </p:nvSpPr>
        <p:spPr>
          <a:xfrm>
            <a:off x="9454947" y="4853026"/>
            <a:ext cx="2246273" cy="11866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BBD51A4-62A4-4D72-8BCD-B5E367B0F717}"/>
              </a:ext>
            </a:extLst>
          </p:cNvPr>
          <p:cNvSpPr txBox="1"/>
          <p:nvPr/>
        </p:nvSpPr>
        <p:spPr>
          <a:xfrm>
            <a:off x="9900191" y="5004688"/>
            <a:ext cx="1415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“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클러스터별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매우 불균형한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분포를 보임</a:t>
            </a:r>
            <a:r>
              <a:rPr lang="en-US" altLang="ko-KR" dirty="0">
                <a:latin typeface="+mn-ea"/>
              </a:rPr>
              <a:t>”</a:t>
            </a:r>
            <a:endParaRPr lang="en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37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-4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416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02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3" name="내용 개체 틀 2">
            <a:extLst>
              <a:ext uri="{FF2B5EF4-FFF2-40B4-BE49-F238E27FC236}">
                <a16:creationId xmlns:a16="http://schemas.microsoft.com/office/drawing/2014/main" id="{61784411-7860-4234-8495-6E946D9DB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030" y="1825625"/>
            <a:ext cx="1066800" cy="1009651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01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81" name="내용 개체 틀 2">
            <a:extLst>
              <a:ext uri="{FF2B5EF4-FFF2-40B4-BE49-F238E27FC236}">
                <a16:creationId xmlns:a16="http://schemas.microsoft.com/office/drawing/2014/main" id="{5974288E-B944-4AF2-8003-C13AFF0FC9A4}"/>
              </a:ext>
            </a:extLst>
          </p:cNvPr>
          <p:cNvSpPr txBox="1">
            <a:spLocks/>
          </p:cNvSpPr>
          <p:nvPr/>
        </p:nvSpPr>
        <p:spPr>
          <a:xfrm>
            <a:off x="2951127" y="2605454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주제</a:t>
            </a:r>
          </a:p>
        </p:txBody>
      </p:sp>
      <p:sp>
        <p:nvSpPr>
          <p:cNvPr id="88" name="내용 개체 틀 2">
            <a:extLst>
              <a:ext uri="{FF2B5EF4-FFF2-40B4-BE49-F238E27FC236}">
                <a16:creationId xmlns:a16="http://schemas.microsoft.com/office/drawing/2014/main" id="{45702587-3F31-4E65-8A38-82264655E8DE}"/>
              </a:ext>
            </a:extLst>
          </p:cNvPr>
          <p:cNvSpPr txBox="1">
            <a:spLocks/>
          </p:cNvSpPr>
          <p:nvPr/>
        </p:nvSpPr>
        <p:spPr>
          <a:xfrm>
            <a:off x="1070030" y="3933646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04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90" name="내용 개체 틀 2">
            <a:extLst>
              <a:ext uri="{FF2B5EF4-FFF2-40B4-BE49-F238E27FC236}">
                <a16:creationId xmlns:a16="http://schemas.microsoft.com/office/drawing/2014/main" id="{16996A92-64AB-4D09-91A9-6EA14DCB2B53}"/>
              </a:ext>
            </a:extLst>
          </p:cNvPr>
          <p:cNvSpPr txBox="1">
            <a:spLocks/>
          </p:cNvSpPr>
          <p:nvPr/>
        </p:nvSpPr>
        <p:spPr>
          <a:xfrm>
            <a:off x="1674798" y="4713475"/>
            <a:ext cx="2366423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유사도 측정</a:t>
            </a: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2C266A59-5A9E-45AC-BD8A-CEE5663E8D99}"/>
              </a:ext>
            </a:extLst>
          </p:cNvPr>
          <p:cNvCxnSpPr>
            <a:cxnSpLocks/>
          </p:cNvCxnSpPr>
          <p:nvPr/>
        </p:nvCxnSpPr>
        <p:spPr>
          <a:xfrm>
            <a:off x="1303323" y="482264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내용 개체 틀 2">
            <a:extLst>
              <a:ext uri="{FF2B5EF4-FFF2-40B4-BE49-F238E27FC236}">
                <a16:creationId xmlns:a16="http://schemas.microsoft.com/office/drawing/2014/main" id="{2039A74E-018F-4199-93E4-7FFFCE282DCF}"/>
              </a:ext>
            </a:extLst>
          </p:cNvPr>
          <p:cNvSpPr txBox="1">
            <a:spLocks/>
          </p:cNvSpPr>
          <p:nvPr/>
        </p:nvSpPr>
        <p:spPr>
          <a:xfrm>
            <a:off x="4674044" y="3937279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05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C469BB6C-E996-4DFE-8EE9-C32B4725A735}"/>
              </a:ext>
            </a:extLst>
          </p:cNvPr>
          <p:cNvSpPr txBox="1">
            <a:spLocks/>
          </p:cNvSpPr>
          <p:nvPr/>
        </p:nvSpPr>
        <p:spPr>
          <a:xfrm>
            <a:off x="5347971" y="4717108"/>
            <a:ext cx="2294765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클러스터링</a:t>
            </a:r>
          </a:p>
        </p:txBody>
      </p:sp>
      <p:sp>
        <p:nvSpPr>
          <p:cNvPr id="98" name="내용 개체 틀 2">
            <a:extLst>
              <a:ext uri="{FF2B5EF4-FFF2-40B4-BE49-F238E27FC236}">
                <a16:creationId xmlns:a16="http://schemas.microsoft.com/office/drawing/2014/main" id="{DDCFEDED-2E27-4129-8BDC-CBE630B1353F}"/>
              </a:ext>
            </a:extLst>
          </p:cNvPr>
          <p:cNvSpPr txBox="1">
            <a:spLocks/>
          </p:cNvSpPr>
          <p:nvPr/>
        </p:nvSpPr>
        <p:spPr>
          <a:xfrm>
            <a:off x="8271656" y="3938599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06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100" name="내용 개체 틀 2">
            <a:extLst>
              <a:ext uri="{FF2B5EF4-FFF2-40B4-BE49-F238E27FC236}">
                <a16:creationId xmlns:a16="http://schemas.microsoft.com/office/drawing/2014/main" id="{DC5550C7-DBA7-4758-9D49-8ABC60CF013D}"/>
              </a:ext>
            </a:extLst>
          </p:cNvPr>
          <p:cNvSpPr txBox="1">
            <a:spLocks/>
          </p:cNvSpPr>
          <p:nvPr/>
        </p:nvSpPr>
        <p:spPr>
          <a:xfrm>
            <a:off x="9503392" y="4718428"/>
            <a:ext cx="1740728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한계점</a:t>
            </a: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0F554EEE-3889-4C6A-B5EF-6A27C1732F94}"/>
              </a:ext>
            </a:extLst>
          </p:cNvPr>
          <p:cNvCxnSpPr>
            <a:cxnSpLocks/>
          </p:cNvCxnSpPr>
          <p:nvPr/>
        </p:nvCxnSpPr>
        <p:spPr>
          <a:xfrm>
            <a:off x="4904838" y="482264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F96A85E4-0D0A-4196-BD2B-03170D877BE8}"/>
              </a:ext>
            </a:extLst>
          </p:cNvPr>
          <p:cNvCxnSpPr>
            <a:cxnSpLocks/>
          </p:cNvCxnSpPr>
          <p:nvPr/>
        </p:nvCxnSpPr>
        <p:spPr>
          <a:xfrm>
            <a:off x="8506222" y="482264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4B7E57C0-74ED-482F-B86C-14277DFF2ADE}"/>
              </a:ext>
            </a:extLst>
          </p:cNvPr>
          <p:cNvCxnSpPr>
            <a:cxnSpLocks/>
          </p:cNvCxnSpPr>
          <p:nvPr/>
        </p:nvCxnSpPr>
        <p:spPr>
          <a:xfrm>
            <a:off x="1293798" y="270701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내용 개체 틀 2">
            <a:extLst>
              <a:ext uri="{FF2B5EF4-FFF2-40B4-BE49-F238E27FC236}">
                <a16:creationId xmlns:a16="http://schemas.microsoft.com/office/drawing/2014/main" id="{6B125426-8DA7-42D6-A273-E18A48BF1769}"/>
              </a:ext>
            </a:extLst>
          </p:cNvPr>
          <p:cNvSpPr txBox="1">
            <a:spLocks/>
          </p:cNvSpPr>
          <p:nvPr/>
        </p:nvSpPr>
        <p:spPr>
          <a:xfrm>
            <a:off x="4674044" y="1825625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02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112" name="내용 개체 틀 2">
            <a:extLst>
              <a:ext uri="{FF2B5EF4-FFF2-40B4-BE49-F238E27FC236}">
                <a16:creationId xmlns:a16="http://schemas.microsoft.com/office/drawing/2014/main" id="{20B8847E-21BC-4A81-AE25-29B29C9F7D85}"/>
              </a:ext>
            </a:extLst>
          </p:cNvPr>
          <p:cNvSpPr txBox="1">
            <a:spLocks/>
          </p:cNvSpPr>
          <p:nvPr/>
        </p:nvSpPr>
        <p:spPr>
          <a:xfrm>
            <a:off x="6113579" y="2605454"/>
            <a:ext cx="1529157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데이터</a:t>
            </a:r>
          </a:p>
        </p:txBody>
      </p:sp>
      <p:sp>
        <p:nvSpPr>
          <p:cNvPr id="113" name="내용 개체 틀 2">
            <a:extLst>
              <a:ext uri="{FF2B5EF4-FFF2-40B4-BE49-F238E27FC236}">
                <a16:creationId xmlns:a16="http://schemas.microsoft.com/office/drawing/2014/main" id="{F84D4EA3-EAA3-41D3-A0D4-60019B0F89AE}"/>
              </a:ext>
            </a:extLst>
          </p:cNvPr>
          <p:cNvSpPr txBox="1">
            <a:spLocks/>
          </p:cNvSpPr>
          <p:nvPr/>
        </p:nvSpPr>
        <p:spPr>
          <a:xfrm>
            <a:off x="8271656" y="1826945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03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114" name="내용 개체 틀 2">
            <a:extLst>
              <a:ext uri="{FF2B5EF4-FFF2-40B4-BE49-F238E27FC236}">
                <a16:creationId xmlns:a16="http://schemas.microsoft.com/office/drawing/2014/main" id="{BF1C3465-2826-48C4-908D-FD6F32A92696}"/>
              </a:ext>
            </a:extLst>
          </p:cNvPr>
          <p:cNvSpPr txBox="1">
            <a:spLocks/>
          </p:cNvSpPr>
          <p:nvPr/>
        </p:nvSpPr>
        <p:spPr>
          <a:xfrm>
            <a:off x="8972780" y="2606774"/>
            <a:ext cx="227134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>
                <a:solidFill>
                  <a:srgbClr val="8E9DC8"/>
                </a:solidFill>
                <a:ea typeface="BM JUA OTF" panose="02020603020101020101"/>
              </a:rPr>
              <a:t>특성 추출</a:t>
            </a:r>
            <a:endParaRPr lang="ko-KR" altLang="en-US" sz="3200" dirty="0">
              <a:solidFill>
                <a:srgbClr val="8E9DC8"/>
              </a:solidFill>
              <a:ea typeface="BM JUA OTF" panose="02020603020101020101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B855ADA5-EF82-496B-BD48-A61B738D6BFD}"/>
              </a:ext>
            </a:extLst>
          </p:cNvPr>
          <p:cNvCxnSpPr>
            <a:cxnSpLocks/>
          </p:cNvCxnSpPr>
          <p:nvPr/>
        </p:nvCxnSpPr>
        <p:spPr>
          <a:xfrm>
            <a:off x="4904838" y="2710992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1CFEB4EF-400B-4880-B07A-D74E7DDA8665}"/>
              </a:ext>
            </a:extLst>
          </p:cNvPr>
          <p:cNvCxnSpPr>
            <a:cxnSpLocks/>
          </p:cNvCxnSpPr>
          <p:nvPr/>
        </p:nvCxnSpPr>
        <p:spPr>
          <a:xfrm>
            <a:off x="8506222" y="2710992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itle 2">
            <a:extLst>
              <a:ext uri="{FF2B5EF4-FFF2-40B4-BE49-F238E27FC236}">
                <a16:creationId xmlns:a16="http://schemas.microsoft.com/office/drawing/2014/main" id="{85C431CF-8F99-4544-9353-B36F49B92A6E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4713667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목차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076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클러스터링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682338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3" name="Title 2">
            <a:extLst>
              <a:ext uri="{FF2B5EF4-FFF2-40B4-BE49-F238E27FC236}">
                <a16:creationId xmlns:a16="http://schemas.microsoft.com/office/drawing/2014/main" id="{017C2347-7209-463C-B013-F2ADE3866D90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5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클러스터링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E06D448-9272-4AAB-97D7-7F848BE8FA18}"/>
              </a:ext>
            </a:extLst>
          </p:cNvPr>
          <p:cNvSpPr txBox="1"/>
          <p:nvPr/>
        </p:nvSpPr>
        <p:spPr>
          <a:xfrm>
            <a:off x="505950" y="1379899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중심 기반 </a:t>
            </a:r>
            <a:r>
              <a:rPr lang="ko-KR" altLang="en-US" b="1" dirty="0" err="1"/>
              <a:t>클러스터링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K-Means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F238DDB-B5F2-4AC6-846F-9FC29A6C964C}"/>
              </a:ext>
            </a:extLst>
          </p:cNvPr>
          <p:cNvSpPr txBox="1"/>
          <p:nvPr/>
        </p:nvSpPr>
        <p:spPr>
          <a:xfrm>
            <a:off x="728169" y="1801311"/>
            <a:ext cx="351132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K-Means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ko-KR" altLang="en-US" sz="1200" b="1" dirty="0">
                <a:latin typeface="+mn-ea"/>
              </a:rPr>
              <a:t> 결과 확인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클러스터 개수 </a:t>
            </a:r>
            <a:r>
              <a:rPr lang="en-US" altLang="ko-KR" sz="1200" dirty="0">
                <a:latin typeface="+mn-ea"/>
              </a:rPr>
              <a:t>50</a:t>
            </a:r>
            <a:r>
              <a:rPr lang="ko-KR" altLang="en-US" sz="1200" dirty="0">
                <a:latin typeface="+mn-ea"/>
              </a:rPr>
              <a:t>개 설정 시 데이터 분포</a:t>
            </a:r>
            <a:endParaRPr lang="en-US" altLang="ko-KR" sz="12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240EE77-7567-45DD-B6D7-16507152E3AA}"/>
              </a:ext>
            </a:extLst>
          </p:cNvPr>
          <p:cNvSpPr txBox="1"/>
          <p:nvPr/>
        </p:nvSpPr>
        <p:spPr>
          <a:xfrm>
            <a:off x="728169" y="4471053"/>
            <a:ext cx="8092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K-Means</a:t>
            </a:r>
            <a:r>
              <a:rPr lang="ko-KR" altLang="en-US" sz="1200" b="1" dirty="0">
                <a:latin typeface="+mn-ea"/>
              </a:rPr>
              <a:t> 결과 </a:t>
            </a:r>
            <a:r>
              <a:rPr lang="ko-KR" altLang="en-US" sz="1200" b="1" dirty="0" err="1">
                <a:latin typeface="+mn-ea"/>
              </a:rPr>
              <a:t>음원별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ko-KR" altLang="en-US" sz="1200" b="1" dirty="0">
                <a:latin typeface="+mn-ea"/>
              </a:rPr>
              <a:t> 주요 현황 비교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en-US" altLang="ko-KR" sz="1200" b="1" dirty="0" err="1">
                <a:latin typeface="+mn-ea"/>
              </a:rPr>
              <a:t>n_cluster</a:t>
            </a:r>
            <a:r>
              <a:rPr lang="en-US" altLang="ko-KR" sz="1200" b="1" dirty="0">
                <a:latin typeface="+mn-ea"/>
              </a:rPr>
              <a:t>=50)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77" name="Picture 3">
            <a:extLst>
              <a:ext uri="{FF2B5EF4-FFF2-40B4-BE49-F238E27FC236}">
                <a16:creationId xmlns:a16="http://schemas.microsoft.com/office/drawing/2014/main" id="{0F0EEE50-A202-4597-B92B-7E0B199E3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73" y="2348980"/>
            <a:ext cx="2390271" cy="1980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63DC57D-3BCE-43A6-9E27-15A384D54C31}"/>
              </a:ext>
            </a:extLst>
          </p:cNvPr>
          <p:cNvSpPr txBox="1"/>
          <p:nvPr/>
        </p:nvSpPr>
        <p:spPr>
          <a:xfrm>
            <a:off x="4278888" y="1801311"/>
            <a:ext cx="764316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참조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PCA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 err="1">
                <a:latin typeface="+mn-ea"/>
              </a:rPr>
              <a:t>차원축소</a:t>
            </a:r>
            <a:r>
              <a:rPr lang="en-US" altLang="ko-KR" sz="1200" b="1" dirty="0">
                <a:latin typeface="+mn-ea"/>
              </a:rPr>
              <a:t>(99</a:t>
            </a:r>
            <a:r>
              <a:rPr lang="ko-KR" altLang="en-US" sz="1200" b="1" dirty="0">
                <a:latin typeface="+mn-ea"/>
              </a:rPr>
              <a:t>차원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2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후 음원 데이터 분포 시각화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en-US" altLang="ko-KR" sz="1200" b="1" dirty="0" err="1">
                <a:latin typeface="+mn-ea"/>
              </a:rPr>
              <a:t>n_cluster</a:t>
            </a:r>
            <a:r>
              <a:rPr lang="en-US" altLang="ko-KR" sz="1200" b="1" dirty="0">
                <a:latin typeface="+mn-ea"/>
              </a:rPr>
              <a:t>=10)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차원이 축소되어 설명력</a:t>
            </a:r>
            <a:r>
              <a:rPr lang="en-US" altLang="ko-KR" sz="1200" dirty="0">
                <a:latin typeface="+mn-ea"/>
              </a:rPr>
              <a:t>(22.6%)</a:t>
            </a:r>
            <a:r>
              <a:rPr lang="ko-KR" altLang="en-US" sz="1200" dirty="0">
                <a:latin typeface="+mn-ea"/>
              </a:rPr>
              <a:t>에 한계는 있으나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앞선 </a:t>
            </a:r>
            <a:r>
              <a:rPr lang="en-US" altLang="ko-KR" sz="1200" dirty="0">
                <a:latin typeface="+mn-ea"/>
              </a:rPr>
              <a:t>DBSCAN</a:t>
            </a:r>
            <a:r>
              <a:rPr lang="ko-KR" altLang="en-US" sz="1200" dirty="0">
                <a:latin typeface="+mn-ea"/>
              </a:rPr>
              <a:t> 결과의 </a:t>
            </a:r>
            <a:r>
              <a:rPr lang="ko-KR" altLang="en-US" sz="1200" dirty="0" err="1">
                <a:latin typeface="+mn-ea"/>
              </a:rPr>
              <a:t>불균형성</a:t>
            </a:r>
            <a:r>
              <a:rPr lang="ko-KR" altLang="en-US" sz="1200" dirty="0">
                <a:latin typeface="+mn-ea"/>
              </a:rPr>
              <a:t> 원인을 일부 파악 가능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79" name="Picture 5">
            <a:extLst>
              <a:ext uri="{FF2B5EF4-FFF2-40B4-BE49-F238E27FC236}">
                <a16:creationId xmlns:a16="http://schemas.microsoft.com/office/drawing/2014/main" id="{BCB51AE6-F6C1-4FD1-937C-7C68AE9FC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942" y="2359358"/>
            <a:ext cx="3576406" cy="1945872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64264675-4895-4CDB-9815-5B8B1DE0D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271" y="2337105"/>
            <a:ext cx="3234349" cy="1980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Picture 8">
            <a:extLst>
              <a:ext uri="{FF2B5EF4-FFF2-40B4-BE49-F238E27FC236}">
                <a16:creationId xmlns:a16="http://schemas.microsoft.com/office/drawing/2014/main" id="{7452F840-3E08-43D5-A3DE-65E28CA345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44" y="4793300"/>
            <a:ext cx="2574705" cy="1548785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Picture 9">
            <a:extLst>
              <a:ext uri="{FF2B5EF4-FFF2-40B4-BE49-F238E27FC236}">
                <a16:creationId xmlns:a16="http://schemas.microsoft.com/office/drawing/2014/main" id="{9B37189A-9D32-48E8-8BD4-AACABF395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1443" y="4793300"/>
            <a:ext cx="2578548" cy="1548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Picture 10">
            <a:extLst>
              <a:ext uri="{FF2B5EF4-FFF2-40B4-BE49-F238E27FC236}">
                <a16:creationId xmlns:a16="http://schemas.microsoft.com/office/drawing/2014/main" id="{853BBF47-D7C5-4E11-8B2E-1C9E9363C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7585" y="4793300"/>
            <a:ext cx="2597165" cy="1548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ounded Rectangle 47">
            <a:extLst>
              <a:ext uri="{FF2B5EF4-FFF2-40B4-BE49-F238E27FC236}">
                <a16:creationId xmlns:a16="http://schemas.microsoft.com/office/drawing/2014/main" id="{76557710-FABF-4322-9A5B-1C5EF1F7AF7E}"/>
              </a:ext>
            </a:extLst>
          </p:cNvPr>
          <p:cNvSpPr/>
          <p:nvPr/>
        </p:nvSpPr>
        <p:spPr>
          <a:xfrm>
            <a:off x="9454947" y="4853026"/>
            <a:ext cx="2246273" cy="11866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968387E-4139-4DB6-9D85-5BD10270ABBD}"/>
              </a:ext>
            </a:extLst>
          </p:cNvPr>
          <p:cNvSpPr txBox="1"/>
          <p:nvPr/>
        </p:nvSpPr>
        <p:spPr>
          <a:xfrm>
            <a:off x="9713444" y="5004688"/>
            <a:ext cx="1789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“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클러스터링만으로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유사 음원 추출에는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한계가 존재</a:t>
            </a:r>
            <a:r>
              <a:rPr lang="en-US" altLang="ko-KR" dirty="0">
                <a:latin typeface="+mn-ea"/>
              </a:rPr>
              <a:t>”</a:t>
            </a:r>
            <a:endParaRPr lang="en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0057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결론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18215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pic>
        <p:nvPicPr>
          <p:cNvPr id="34" name="Picture 2">
            <a:extLst>
              <a:ext uri="{FF2B5EF4-FFF2-40B4-BE49-F238E27FC236}">
                <a16:creationId xmlns:a16="http://schemas.microsoft.com/office/drawing/2014/main" id="{72B6EAE1-C9C0-42D9-B43F-EFE911B3D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25" y="1567831"/>
            <a:ext cx="11160000" cy="2259122"/>
          </a:xfrm>
          <a:prstGeom prst="rect">
            <a:avLst/>
          </a:prstGeom>
        </p:spPr>
      </p:pic>
      <p:pic>
        <p:nvPicPr>
          <p:cNvPr id="41" name="Picture 3">
            <a:extLst>
              <a:ext uri="{FF2B5EF4-FFF2-40B4-BE49-F238E27FC236}">
                <a16:creationId xmlns:a16="http://schemas.microsoft.com/office/drawing/2014/main" id="{14AFBD45-3485-4221-97BA-54B14375E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25" y="4062302"/>
            <a:ext cx="11160000" cy="2278637"/>
          </a:xfrm>
          <a:prstGeom prst="rect">
            <a:avLst/>
          </a:prstGeom>
        </p:spPr>
      </p:pic>
      <p:sp>
        <p:nvSpPr>
          <p:cNvPr id="43" name="Title 2">
            <a:extLst>
              <a:ext uri="{FF2B5EF4-FFF2-40B4-BE49-F238E27FC236}">
                <a16:creationId xmlns:a16="http://schemas.microsoft.com/office/drawing/2014/main" id="{6B7085B9-A697-4211-8157-0C447B9A85E8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6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모델 테스트 결과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종합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861B34-904A-491B-BC5C-33E7A93D7847}"/>
              </a:ext>
            </a:extLst>
          </p:cNvPr>
          <p:cNvSpPr txBox="1"/>
          <p:nvPr/>
        </p:nvSpPr>
        <p:spPr>
          <a:xfrm>
            <a:off x="505951" y="1379899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ko-KR" altLang="en-US" b="1" dirty="0"/>
              <a:t>이미지 기반 특성 테스트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5360E9-BE73-4464-BAF3-7E15B92A84DF}"/>
              </a:ext>
            </a:extLst>
          </p:cNvPr>
          <p:cNvSpPr txBox="1"/>
          <p:nvPr/>
        </p:nvSpPr>
        <p:spPr>
          <a:xfrm>
            <a:off x="505951" y="3873007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ko-KR" altLang="en-US" b="1" dirty="0"/>
              <a:t>오디오 기반 특성 테스트</a:t>
            </a:r>
          </a:p>
        </p:txBody>
      </p:sp>
      <p:sp>
        <p:nvSpPr>
          <p:cNvPr id="49" name="Rounded Rectangle 33">
            <a:extLst>
              <a:ext uri="{FF2B5EF4-FFF2-40B4-BE49-F238E27FC236}">
                <a16:creationId xmlns:a16="http://schemas.microsoft.com/office/drawing/2014/main" id="{E47BC370-18DD-46E2-A4C8-81654484C5DD}"/>
              </a:ext>
            </a:extLst>
          </p:cNvPr>
          <p:cNvSpPr/>
          <p:nvPr/>
        </p:nvSpPr>
        <p:spPr>
          <a:xfrm rot="20958054">
            <a:off x="10198156" y="2395319"/>
            <a:ext cx="1248087" cy="904231"/>
          </a:xfrm>
          <a:prstGeom prst="round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NG</a:t>
            </a:r>
            <a:endParaRPr lang="en-KR" sz="3600" dirty="0"/>
          </a:p>
        </p:txBody>
      </p:sp>
      <p:sp>
        <p:nvSpPr>
          <p:cNvPr id="50" name="Rounded Rectangle 34">
            <a:extLst>
              <a:ext uri="{FF2B5EF4-FFF2-40B4-BE49-F238E27FC236}">
                <a16:creationId xmlns:a16="http://schemas.microsoft.com/office/drawing/2014/main" id="{FB734D94-FA50-4B17-9C30-3148CB069589}"/>
              </a:ext>
            </a:extLst>
          </p:cNvPr>
          <p:cNvSpPr/>
          <p:nvPr/>
        </p:nvSpPr>
        <p:spPr>
          <a:xfrm rot="20958054">
            <a:off x="8259941" y="4943135"/>
            <a:ext cx="1248087" cy="904231"/>
          </a:xfrm>
          <a:prstGeom prst="round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NG</a:t>
            </a:r>
            <a:endParaRPr lang="en-KR" sz="3600" dirty="0"/>
          </a:p>
        </p:txBody>
      </p:sp>
      <p:sp>
        <p:nvSpPr>
          <p:cNvPr id="51" name="Rounded Rectangle 4">
            <a:extLst>
              <a:ext uri="{FF2B5EF4-FFF2-40B4-BE49-F238E27FC236}">
                <a16:creationId xmlns:a16="http://schemas.microsoft.com/office/drawing/2014/main" id="{C7BC2664-657F-4008-B4AF-E722CB1D3E7A}"/>
              </a:ext>
            </a:extLst>
          </p:cNvPr>
          <p:cNvSpPr/>
          <p:nvPr/>
        </p:nvSpPr>
        <p:spPr>
          <a:xfrm>
            <a:off x="5884984" y="4009292"/>
            <a:ext cx="1953844" cy="2399323"/>
          </a:xfrm>
          <a:prstGeom prst="roundRect">
            <a:avLst>
              <a:gd name="adj" fmla="val 663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2" name="Rounded Rectangle 36">
            <a:extLst>
              <a:ext uri="{FF2B5EF4-FFF2-40B4-BE49-F238E27FC236}">
                <a16:creationId xmlns:a16="http://schemas.microsoft.com/office/drawing/2014/main" id="{A87DD6AB-088C-4F61-87F5-16A7C5DC747A}"/>
              </a:ext>
            </a:extLst>
          </p:cNvPr>
          <p:cNvSpPr/>
          <p:nvPr/>
        </p:nvSpPr>
        <p:spPr>
          <a:xfrm>
            <a:off x="6592511" y="3803508"/>
            <a:ext cx="1238502" cy="391600"/>
          </a:xfrm>
          <a:prstGeom prst="roundRect">
            <a:avLst/>
          </a:prstGeom>
          <a:solidFill>
            <a:srgbClr val="ED7D31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BEST</a:t>
            </a:r>
            <a:endParaRPr lang="en-KR" sz="32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DC69E18-512D-48BA-BBEB-B2B53EE30446}"/>
              </a:ext>
            </a:extLst>
          </p:cNvPr>
          <p:cNvSpPr txBox="1"/>
          <p:nvPr/>
        </p:nvSpPr>
        <p:spPr>
          <a:xfrm>
            <a:off x="8470072" y="6311023"/>
            <a:ext cx="34002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+mn-ea"/>
              </a:rPr>
              <a:t>※</a:t>
            </a:r>
            <a:r>
              <a:rPr lang="ko-KR" altLang="en-US" sz="800" dirty="0">
                <a:latin typeface="+mn-ea"/>
              </a:rPr>
              <a:t> 보컬 추출</a:t>
            </a:r>
            <a:r>
              <a:rPr lang="en-US" altLang="ko-KR" sz="800" dirty="0">
                <a:latin typeface="+mn-ea"/>
              </a:rPr>
              <a:t>/</a:t>
            </a:r>
            <a:r>
              <a:rPr lang="ko-KR" altLang="en-US" sz="800" dirty="0">
                <a:latin typeface="+mn-ea"/>
              </a:rPr>
              <a:t>제외 </a:t>
            </a:r>
            <a:r>
              <a:rPr lang="en-US" altLang="ko-KR" sz="800" dirty="0">
                <a:latin typeface="+mn-ea"/>
              </a:rPr>
              <a:t>:</a:t>
            </a:r>
            <a:r>
              <a:rPr lang="ko-KR" altLang="en-US" sz="800" dirty="0">
                <a:latin typeface="+mn-ea"/>
              </a:rPr>
              <a:t> </a:t>
            </a:r>
            <a:r>
              <a:rPr lang="en-KR" sz="800" dirty="0">
                <a:latin typeface="+mn-ea"/>
              </a:rPr>
              <a:t>Spleeter</a:t>
            </a:r>
            <a:r>
              <a:rPr lang="ko-KR" altLang="en-US" sz="800" dirty="0">
                <a:latin typeface="+mn-ea"/>
              </a:rPr>
              <a:t> 활용</a:t>
            </a:r>
            <a:r>
              <a:rPr lang="en-US" altLang="ko-KR" sz="800" dirty="0">
                <a:latin typeface="+mn-ea"/>
              </a:rPr>
              <a:t>(</a:t>
            </a:r>
            <a:r>
              <a:rPr lang="en-US" altLang="ko-KR" sz="800" dirty="0">
                <a:latin typeface="+mn-ea"/>
                <a:hlinkClick r:id="rId5"/>
              </a:rPr>
              <a:t>https://github.com/deezer/spleeter</a:t>
            </a:r>
            <a:r>
              <a:rPr lang="en-US" altLang="ko-KR" sz="8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1708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결론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5425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22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281CB85F-EC60-4E07-8A72-EEAF39D16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61"/>
          <a:stretch/>
        </p:blipFill>
        <p:spPr>
          <a:xfrm>
            <a:off x="1032139" y="3498690"/>
            <a:ext cx="6219825" cy="1177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5D1D8C4-3A53-4226-8561-162C0B9DDCBA}"/>
              </a:ext>
            </a:extLst>
          </p:cNvPr>
          <p:cNvSpPr txBox="1"/>
          <p:nvPr/>
        </p:nvSpPr>
        <p:spPr>
          <a:xfrm>
            <a:off x="505950" y="1469112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전처리한 음원 길이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9206346-21FE-4015-AC22-261F89FAE05A}"/>
              </a:ext>
            </a:extLst>
          </p:cNvPr>
          <p:cNvSpPr txBox="1"/>
          <p:nvPr/>
        </p:nvSpPr>
        <p:spPr>
          <a:xfrm>
            <a:off x="728168" y="1890524"/>
            <a:ext cx="1001045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음원을 </a:t>
            </a: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초 길이로 잘라 진행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추후 더 짧은 길이로 가공한다면 모델 성능 향상이 기대됨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2ED4584-2128-4DC7-A008-A70230C4402A}"/>
              </a:ext>
            </a:extLst>
          </p:cNvPr>
          <p:cNvSpPr txBox="1"/>
          <p:nvPr/>
        </p:nvSpPr>
        <p:spPr>
          <a:xfrm>
            <a:off x="505950" y="2643325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표절 기준의 모호성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2CC4B55-1DFC-481C-A650-FA28EBC0AFFD}"/>
              </a:ext>
            </a:extLst>
          </p:cNvPr>
          <p:cNvSpPr txBox="1"/>
          <p:nvPr/>
        </p:nvSpPr>
        <p:spPr>
          <a:xfrm>
            <a:off x="728168" y="3079618"/>
            <a:ext cx="9727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법적으로 표절의 기준이 정확하게 정해져 있지 않음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6BBD6B3-2AC1-48E2-BF0A-C8296F708459}"/>
              </a:ext>
            </a:extLst>
          </p:cNvPr>
          <p:cNvSpPr txBox="1"/>
          <p:nvPr/>
        </p:nvSpPr>
        <p:spPr>
          <a:xfrm>
            <a:off x="728168" y="4923651"/>
            <a:ext cx="9727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해당 모델을 사용하더라도 최종 판단은 사람이 듣고 직접 해야 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6" name="Title 2">
            <a:extLst>
              <a:ext uri="{FF2B5EF4-FFF2-40B4-BE49-F238E27FC236}">
                <a16:creationId xmlns:a16="http://schemas.microsoft.com/office/drawing/2014/main" id="{451DE7C8-6AE4-4F2A-8D37-FFB97CEE5EB0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7.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한계 및 추후 보완점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938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결론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90288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23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28" name="Title 2">
            <a:extLst>
              <a:ext uri="{FF2B5EF4-FFF2-40B4-BE49-F238E27FC236}">
                <a16:creationId xmlns:a16="http://schemas.microsoft.com/office/drawing/2014/main" id="{2FDA37A0-EC21-4266-BDC8-14C1CEF83FD5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7.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한계 및 추후 보완점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5ABA97-AABD-4C85-817B-780C305D9BA0}"/>
              </a:ext>
            </a:extLst>
          </p:cNvPr>
          <p:cNvSpPr txBox="1"/>
          <p:nvPr/>
        </p:nvSpPr>
        <p:spPr>
          <a:xfrm>
            <a:off x="505950" y="1469112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3)</a:t>
            </a:r>
            <a:r>
              <a:rPr lang="ko-KR" altLang="en-US" b="1" dirty="0"/>
              <a:t> 특정 구간 멜로디 유사도 측정의 한계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5E2A45-615A-4696-AFEB-283A2879305D}"/>
              </a:ext>
            </a:extLst>
          </p:cNvPr>
          <p:cNvSpPr txBox="1"/>
          <p:nvPr/>
        </p:nvSpPr>
        <p:spPr>
          <a:xfrm>
            <a:off x="728168" y="1890524"/>
            <a:ext cx="100104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</a:t>
            </a:r>
            <a:r>
              <a:rPr lang="en-US" altLang="ko-KR" sz="1200" dirty="0">
                <a:latin typeface="+mn-ea"/>
              </a:rPr>
              <a:t>Chroma </a:t>
            </a:r>
            <a:r>
              <a:rPr lang="ko-KR" altLang="en-US" sz="1200" dirty="0">
                <a:latin typeface="+mn-ea"/>
              </a:rPr>
              <a:t>기반 </a:t>
            </a:r>
            <a:r>
              <a:rPr lang="en-US" altLang="ko-KR" sz="1200" dirty="0">
                <a:latin typeface="+mn-ea"/>
              </a:rPr>
              <a:t>12</a:t>
            </a:r>
            <a:r>
              <a:rPr lang="ko-KR" altLang="en-US" sz="1200" dirty="0">
                <a:latin typeface="+mn-ea"/>
              </a:rPr>
              <a:t>음계 벡터의 평균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분산을 산출해 적용함으로써 음의 구성적인 </a:t>
            </a:r>
            <a:r>
              <a:rPr lang="ko-KR" altLang="en-US" sz="1200" dirty="0" err="1">
                <a:latin typeface="+mn-ea"/>
              </a:rPr>
              <a:t>유사도는</a:t>
            </a:r>
            <a:r>
              <a:rPr lang="ko-KR" altLang="en-US" sz="1200" dirty="0">
                <a:latin typeface="+mn-ea"/>
              </a:rPr>
              <a:t> 판단하였으나</a:t>
            </a:r>
            <a:r>
              <a:rPr lang="en-US" altLang="ko-KR" sz="1200" dirty="0">
                <a:latin typeface="+mn-ea"/>
              </a:rPr>
              <a:t>,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표절 판단의 주요 기준 중 하나인 특정 구간 멜로디 흐름 자체를 비교하기에는 한계가 있었음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추후 보컬 추출한 음원에 대한 </a:t>
            </a:r>
            <a:r>
              <a:rPr lang="en-US" altLang="ko-KR" sz="1200" dirty="0">
                <a:latin typeface="+mn-ea"/>
              </a:rPr>
              <a:t>Chroma </a:t>
            </a:r>
            <a:r>
              <a:rPr lang="ko-KR" altLang="en-US" sz="1200" dirty="0">
                <a:latin typeface="+mn-ea"/>
              </a:rPr>
              <a:t>시각화 후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음계의 흐름이 표현된 이미지 기반 특성을 추출해 비교한다면 추가 성능 향상이 기대됨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3D653E-4026-4727-B279-6AFFBB6E5DBC}"/>
              </a:ext>
            </a:extLst>
          </p:cNvPr>
          <p:cNvSpPr txBox="1"/>
          <p:nvPr/>
        </p:nvSpPr>
        <p:spPr>
          <a:xfrm>
            <a:off x="505950" y="3015396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4)</a:t>
            </a:r>
            <a:r>
              <a:rPr lang="ko-KR" altLang="en-US" b="1" dirty="0"/>
              <a:t> 테스트 데이터 개수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E54175-DE36-42B7-99D8-25E5CAAA47BE}"/>
              </a:ext>
            </a:extLst>
          </p:cNvPr>
          <p:cNvSpPr txBox="1"/>
          <p:nvPr/>
        </p:nvSpPr>
        <p:spPr>
          <a:xfrm>
            <a:off x="728168" y="3451689"/>
            <a:ext cx="972701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표절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샘플링 등 각 유형별 대표적인 유사 음원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총 </a:t>
            </a:r>
            <a:r>
              <a:rPr lang="en-US" altLang="ko-KR" sz="1200" dirty="0">
                <a:latin typeface="+mn-ea"/>
              </a:rPr>
              <a:t>14</a:t>
            </a:r>
            <a:r>
              <a:rPr lang="ko-KR" altLang="en-US" sz="1200" dirty="0">
                <a:latin typeface="+mn-ea"/>
              </a:rPr>
              <a:t>곡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을 선정해 테스트 진행함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추후 유형별로 더 많은 테스트 데이터를 구성해 모델 테스트를 진행한다면 보다 객관적인 성능 향상이 기대됨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82002C-CA8A-4065-8EC6-3AECFA1D2256}"/>
              </a:ext>
            </a:extLst>
          </p:cNvPr>
          <p:cNvSpPr txBox="1"/>
          <p:nvPr/>
        </p:nvSpPr>
        <p:spPr>
          <a:xfrm>
            <a:off x="505950" y="4487358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5)</a:t>
            </a:r>
            <a:r>
              <a:rPr lang="ko-KR" altLang="en-US" b="1" dirty="0"/>
              <a:t> </a:t>
            </a:r>
            <a:r>
              <a:rPr lang="ko-KR" altLang="en-US" b="1" dirty="0" err="1"/>
              <a:t>음원간</a:t>
            </a:r>
            <a:r>
              <a:rPr lang="ko-KR" altLang="en-US" b="1" dirty="0"/>
              <a:t> 유사도 비교 시 소요시간 단축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F6E7C7-E533-4917-A76E-CCE4A72F42A9}"/>
              </a:ext>
            </a:extLst>
          </p:cNvPr>
          <p:cNvSpPr txBox="1"/>
          <p:nvPr/>
        </p:nvSpPr>
        <p:spPr>
          <a:xfrm>
            <a:off x="728168" y="4923651"/>
            <a:ext cx="972701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기준 총 </a:t>
            </a:r>
            <a:r>
              <a:rPr lang="en-US" altLang="ko-KR" sz="1200" dirty="0">
                <a:latin typeface="+mn-ea"/>
              </a:rPr>
              <a:t>6</a:t>
            </a:r>
            <a:r>
              <a:rPr lang="ko-KR" altLang="en-US" sz="1200" dirty="0" err="1">
                <a:latin typeface="+mn-ea"/>
              </a:rPr>
              <a:t>천여개</a:t>
            </a:r>
            <a:r>
              <a:rPr lang="ko-KR" altLang="en-US" sz="1200" dirty="0">
                <a:latin typeface="+mn-ea"/>
              </a:rPr>
              <a:t> 음원을 비교하는 데에 약 </a:t>
            </a:r>
            <a:r>
              <a:rPr lang="en-US" altLang="ko-KR" sz="1200" dirty="0">
                <a:latin typeface="+mn-ea"/>
              </a:rPr>
              <a:t>6~7</a:t>
            </a:r>
            <a:r>
              <a:rPr lang="ko-KR" altLang="en-US" sz="1200" dirty="0">
                <a:latin typeface="+mn-ea"/>
              </a:rPr>
              <a:t>분이 소요되며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실제 훨씬 더 많은 음원 데이터를 비교할 경우에는 </a:t>
            </a:r>
            <a:r>
              <a:rPr lang="en-US" altLang="ko-KR" sz="1200" dirty="0">
                <a:latin typeface="+mn-ea"/>
              </a:rPr>
              <a:t>K-Means</a:t>
            </a:r>
            <a:r>
              <a:rPr lang="ko-KR" altLang="en-US" sz="1200" dirty="0">
                <a:latin typeface="+mn-ea"/>
              </a:rPr>
              <a:t> 클러스터링을 통해 </a:t>
            </a:r>
            <a:r>
              <a:rPr lang="en-US" altLang="ko-KR" sz="1200" dirty="0">
                <a:latin typeface="+mn-ea"/>
              </a:rPr>
              <a:t>~~~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9383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579568" y="3341852"/>
            <a:ext cx="90328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400" b="1" kern="0" dirty="0">
                <a:solidFill>
                  <a:srgbClr val="44546A"/>
                </a:solidFill>
                <a:latin typeface="BM JUA OTF" panose="02020603020101020101"/>
              </a:rPr>
              <a:t>감사합니다</a:t>
            </a:r>
            <a:endParaRPr lang="en-US" altLang="ko-KR" sz="4400" b="1" kern="0" dirty="0">
              <a:solidFill>
                <a:srgbClr val="44546A"/>
              </a:solidFill>
              <a:latin typeface="BM JUA OTF" panose="02020603020101020101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8168929" y="2270662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8535377" y="2270661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3" name="사각형: 둥근 한쪽 모서리 28">
            <a:extLst>
              <a:ext uri="{FF2B5EF4-FFF2-40B4-BE49-F238E27FC236}">
                <a16:creationId xmlns:a16="http://schemas.microsoft.com/office/drawing/2014/main" id="{EC558958-95B7-4108-8C9D-FA2B44F7EE20}"/>
              </a:ext>
            </a:extLst>
          </p:cNvPr>
          <p:cNvSpPr/>
          <p:nvPr/>
        </p:nvSpPr>
        <p:spPr>
          <a:xfrm>
            <a:off x="3302609" y="2803224"/>
            <a:ext cx="5586959" cy="288187"/>
          </a:xfrm>
          <a:prstGeom prst="rect">
            <a:avLst/>
          </a:prstGeom>
          <a:solidFill>
            <a:srgbClr val="E2E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75CBBF3-65B8-4A8D-9BC5-67729A8C9E98}"/>
              </a:ext>
            </a:extLst>
          </p:cNvPr>
          <p:cNvCxnSpPr>
            <a:cxnSpLocks/>
          </p:cNvCxnSpPr>
          <p:nvPr/>
        </p:nvCxnSpPr>
        <p:spPr>
          <a:xfrm>
            <a:off x="5051014" y="2946808"/>
            <a:ext cx="360000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C00D38B-0DAA-47FC-BDA6-833CD45E666D}"/>
              </a:ext>
            </a:extLst>
          </p:cNvPr>
          <p:cNvCxnSpPr>
            <a:cxnSpLocks/>
          </p:cNvCxnSpPr>
          <p:nvPr/>
        </p:nvCxnSpPr>
        <p:spPr>
          <a:xfrm>
            <a:off x="5051014" y="2945883"/>
            <a:ext cx="360000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이등변 삼각형 80">
            <a:extLst>
              <a:ext uri="{FF2B5EF4-FFF2-40B4-BE49-F238E27FC236}">
                <a16:creationId xmlns:a16="http://schemas.microsoft.com/office/drawing/2014/main" id="{84281D5C-F84B-4488-A79B-D7CA12AF7D24}"/>
              </a:ext>
            </a:extLst>
          </p:cNvPr>
          <p:cNvSpPr/>
          <p:nvPr/>
        </p:nvSpPr>
        <p:spPr>
          <a:xfrm rot="5400000">
            <a:off x="4775887" y="2903625"/>
            <a:ext cx="116650" cy="1005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2" name="같음 기호 38">
            <a:extLst>
              <a:ext uri="{FF2B5EF4-FFF2-40B4-BE49-F238E27FC236}">
                <a16:creationId xmlns:a16="http://schemas.microsoft.com/office/drawing/2014/main" id="{664740FF-34B3-4EE2-BB90-8C368DE4A927}"/>
              </a:ext>
            </a:extLst>
          </p:cNvPr>
          <p:cNvSpPr/>
          <p:nvPr/>
        </p:nvSpPr>
        <p:spPr>
          <a:xfrm rot="5400000">
            <a:off x="4489414" y="2846720"/>
            <a:ext cx="152964" cy="212234"/>
          </a:xfrm>
          <a:prstGeom prst="mathEqual">
            <a:avLst>
              <a:gd name="adj1" fmla="val 11681"/>
              <a:gd name="adj2" fmla="val 1176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24DDFCF-93AB-455C-BF37-6FE10E6CE047}"/>
              </a:ext>
            </a:extLst>
          </p:cNvPr>
          <p:cNvSpPr/>
          <p:nvPr/>
        </p:nvSpPr>
        <p:spPr>
          <a:xfrm>
            <a:off x="3707201" y="2847104"/>
            <a:ext cx="81002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Presentation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E53FA-DA57-4C60-B0C0-3C312CA02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40" y="2852737"/>
            <a:ext cx="190501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90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0198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03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1" name="Title 2">
            <a:extLst>
              <a:ext uri="{FF2B5EF4-FFF2-40B4-BE49-F238E27FC236}">
                <a16:creationId xmlns:a16="http://schemas.microsoft.com/office/drawing/2014/main" id="{46BA8FEC-C2E3-487C-96CE-4EEB75704F58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 소개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D061A89-D6CB-47FE-9610-9B422C7783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982" y="2031287"/>
            <a:ext cx="5253243" cy="3939932"/>
          </a:xfrm>
          <a:prstGeom prst="rect">
            <a:avLst/>
          </a:prstGeom>
        </p:spPr>
      </p:pic>
      <p:pic>
        <p:nvPicPr>
          <p:cNvPr id="33" name="5_sim_0">
            <a:hlinkClick r:id="" action="ppaction://media"/>
            <a:extLst>
              <a:ext uri="{FF2B5EF4-FFF2-40B4-BE49-F238E27FC236}">
                <a16:creationId xmlns:a16="http://schemas.microsoft.com/office/drawing/2014/main" id="{30DBC787-83B9-44EF-A7C2-489931553D3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392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60021" y="4967569"/>
            <a:ext cx="609600" cy="609600"/>
          </a:xfrm>
          <a:prstGeom prst="rect">
            <a:avLst/>
          </a:prstGeom>
        </p:spPr>
      </p:pic>
      <p:pic>
        <p:nvPicPr>
          <p:cNvPr id="34" name="5_org_0">
            <a:hlinkClick r:id="" action="ppaction://media"/>
            <a:extLst>
              <a:ext uri="{FF2B5EF4-FFF2-40B4-BE49-F238E27FC236}">
                <a16:creationId xmlns:a16="http://schemas.microsoft.com/office/drawing/2014/main" id="{13386AA0-A072-4D6D-B0B0-15D25112A5F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1420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48348" y="2031287"/>
            <a:ext cx="609600" cy="609600"/>
          </a:xfrm>
          <a:prstGeom prst="rect">
            <a:avLst/>
          </a:prstGeom>
        </p:spPr>
      </p:pic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BE6EA5DF-D1A6-4707-8809-C9B871C1FD4A}"/>
              </a:ext>
            </a:extLst>
          </p:cNvPr>
          <p:cNvSpPr/>
          <p:nvPr/>
        </p:nvSpPr>
        <p:spPr>
          <a:xfrm>
            <a:off x="3210757" y="3787618"/>
            <a:ext cx="500108" cy="1009651"/>
          </a:xfrm>
          <a:prstGeom prst="downArrow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39662ABA-006F-40F6-A7F7-3431F4258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243" cy="463260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100" dirty="0">
              <a:ea typeface="BM JUA OTF" panose="02020603020101020101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ea typeface="BM JUA OTF" panose="02020603020101020101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sz="2000" dirty="0">
                <a:latin typeface="+mj-ea"/>
                <a:ea typeface="BM JUA OTF" panose="02020603020101020101"/>
              </a:rPr>
              <a:t>“</a:t>
            </a:r>
            <a:r>
              <a:rPr lang="ko-KR" altLang="en-US" sz="2000" dirty="0">
                <a:latin typeface="+mj-ea"/>
                <a:ea typeface="BM JUA OTF" panose="02020603020101020101"/>
              </a:rPr>
              <a:t>이 음악</a:t>
            </a:r>
            <a:r>
              <a:rPr lang="en-US" altLang="ko-KR" sz="2000" dirty="0">
                <a:latin typeface="+mj-ea"/>
                <a:ea typeface="BM JUA OTF" panose="02020603020101020101"/>
              </a:rPr>
              <a:t>, </a:t>
            </a:r>
            <a:r>
              <a:rPr lang="ko-KR" altLang="en-US" sz="2000" dirty="0">
                <a:latin typeface="+mj-ea"/>
                <a:ea typeface="BM JUA OTF" panose="02020603020101020101"/>
              </a:rPr>
              <a:t>어디서 들어본 것 같은데</a:t>
            </a:r>
            <a:r>
              <a:rPr lang="en-US" altLang="ko-KR" sz="2000" dirty="0">
                <a:latin typeface="+mj-ea"/>
                <a:ea typeface="BM JUA OTF" panose="02020603020101020101"/>
              </a:rPr>
              <a:t>?”</a:t>
            </a:r>
          </a:p>
          <a:p>
            <a:pPr>
              <a:lnSpc>
                <a:spcPct val="150000"/>
              </a:lnSpc>
            </a:pPr>
            <a:endParaRPr lang="en-US" altLang="ko-KR" dirty="0">
              <a:ea typeface="BM JUA OTF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ea typeface="BM JUA OTF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ea typeface="BM JUA OTF" panose="02020603020101020101"/>
            </a:endParaRPr>
          </a:p>
          <a:p>
            <a:pPr>
              <a:lnSpc>
                <a:spcPct val="150000"/>
              </a:lnSpc>
            </a:pPr>
            <a:endParaRPr lang="ko-KR" altLang="en-US" dirty="0">
              <a:ea typeface="BM JUA OTF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63320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3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793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106234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2" name="Title 2">
            <a:extLst>
              <a:ext uri="{FF2B5EF4-FFF2-40B4-BE49-F238E27FC236}">
                <a16:creationId xmlns:a16="http://schemas.microsoft.com/office/drawing/2014/main" id="{A0509082-40E1-4C4B-B727-74806D3D1697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 소개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C0D4B5D-43E5-457A-872D-8DB14E3C50B7}"/>
              </a:ext>
            </a:extLst>
          </p:cNvPr>
          <p:cNvSpPr/>
          <p:nvPr/>
        </p:nvSpPr>
        <p:spPr>
          <a:xfrm>
            <a:off x="1074114" y="2048909"/>
            <a:ext cx="3668110" cy="835696"/>
          </a:xfrm>
          <a:prstGeom prst="roundRect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j-ea"/>
                <a:ea typeface="BM JUA OTF" panose="02020603020101020101"/>
              </a:rPr>
              <a:t>대중의 저작권 인식 개선</a:t>
            </a:r>
            <a:endParaRPr lang="en-US" altLang="ko-KR" dirty="0">
              <a:solidFill>
                <a:schemeClr val="bg1"/>
              </a:solidFill>
              <a:latin typeface="+mj-ea"/>
              <a:ea typeface="BM JUA OTF" panose="02020603020101020101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25D72D3-8BD9-49BC-85E5-1D8BB826B8C0}"/>
              </a:ext>
            </a:extLst>
          </p:cNvPr>
          <p:cNvSpPr/>
          <p:nvPr/>
        </p:nvSpPr>
        <p:spPr>
          <a:xfrm>
            <a:off x="7046620" y="2048908"/>
            <a:ext cx="3668110" cy="835696"/>
          </a:xfrm>
          <a:prstGeom prst="roundRect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+mj-ea"/>
                <a:ea typeface="BM JUA OTF" panose="02020603020101020101"/>
              </a:rPr>
              <a:t>전 세계 음악 접근성 용이</a:t>
            </a:r>
            <a:endParaRPr lang="en-US" altLang="ko-KR" dirty="0">
              <a:latin typeface="+mj-ea"/>
              <a:ea typeface="BM JUA OTF" panose="02020603020101020101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C536B17-5223-44B0-9C12-3BBFC23C7FA2}"/>
              </a:ext>
            </a:extLst>
          </p:cNvPr>
          <p:cNvSpPr/>
          <p:nvPr/>
        </p:nvSpPr>
        <p:spPr>
          <a:xfrm>
            <a:off x="4261945" y="4039633"/>
            <a:ext cx="3668110" cy="835696"/>
          </a:xfrm>
          <a:prstGeom prst="roundRect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+mj-ea"/>
                <a:ea typeface="BM JUA OTF" panose="02020603020101020101"/>
              </a:rPr>
              <a:t>표절</a:t>
            </a:r>
            <a:r>
              <a:rPr lang="en-US" altLang="ko-KR" dirty="0">
                <a:latin typeface="+mj-ea"/>
                <a:ea typeface="BM JUA OTF" panose="02020603020101020101"/>
              </a:rPr>
              <a:t>/</a:t>
            </a:r>
            <a:r>
              <a:rPr lang="ko-KR" altLang="en-US" dirty="0">
                <a:latin typeface="+mj-ea"/>
                <a:ea typeface="BM JUA OTF" panose="02020603020101020101"/>
              </a:rPr>
              <a:t>무단 샘플링 의혹 제기 증가</a:t>
            </a:r>
            <a:endParaRPr lang="en-US" altLang="ko-KR" dirty="0">
              <a:latin typeface="+mj-ea"/>
              <a:ea typeface="BM JUA OTF" panose="02020603020101020101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89EF520-E838-4488-B63F-6AC4DAB30D9A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 rot="16200000" flipH="1">
            <a:off x="3924570" y="1868203"/>
            <a:ext cx="1155028" cy="3187831"/>
          </a:xfrm>
          <a:prstGeom prst="bentConnector3">
            <a:avLst/>
          </a:prstGeom>
          <a:ln w="57150">
            <a:solidFill>
              <a:srgbClr val="8E9D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C47EA550-B9A5-46B1-9655-B0251AD9E5EA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rot="5400000">
            <a:off x="6910824" y="2069781"/>
            <a:ext cx="1155029" cy="2784675"/>
          </a:xfrm>
          <a:prstGeom prst="bentConnector3">
            <a:avLst/>
          </a:prstGeom>
          <a:ln w="57150">
            <a:solidFill>
              <a:srgbClr val="8E9D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7ABDD69D-D26F-4DA1-B249-3344EA5E2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2369"/>
            <a:ext cx="10515600" cy="118586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2400" dirty="0">
                <a:latin typeface="+mj-ea"/>
                <a:ea typeface="BM JUA OTF" panose="02020603020101020101"/>
              </a:rPr>
              <a:t>음원 창작자들의 권리를 보호하고 피해를 최소화할 수 있는 방안은 없을까</a:t>
            </a:r>
            <a:r>
              <a:rPr lang="en-US" altLang="ko-KR" sz="2400" dirty="0">
                <a:latin typeface="+mj-ea"/>
                <a:ea typeface="BM JUA OTF" panose="02020603020101020101"/>
              </a:rPr>
              <a:t>?</a:t>
            </a:r>
            <a:endParaRPr lang="ko-KR" altLang="en-US" sz="2400" dirty="0">
              <a:latin typeface="+mj-ea"/>
              <a:ea typeface="BM JUA OTF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929868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</a:rPr>
              <a:t>¬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142270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05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1" name="Title 2">
            <a:extLst>
              <a:ext uri="{FF2B5EF4-FFF2-40B4-BE49-F238E27FC236}">
                <a16:creationId xmlns:a16="http://schemas.microsoft.com/office/drawing/2014/main" id="{E0B01A3E-4AD4-4639-93FB-01F77F5D6F8F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 소개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9FB26D24-E648-4FC9-8B88-C89FE7E2E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26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j-ea"/>
                <a:ea typeface="BM JUA OTF" panose="02020603020101020101"/>
              </a:rPr>
              <a:t>음원 간의 유사도를 측정해 유사 음원을 찾는 모델 개발</a:t>
            </a:r>
            <a:endParaRPr lang="en-US" altLang="ko-KR" sz="2400" dirty="0">
              <a:latin typeface="+mj-ea"/>
              <a:ea typeface="BM JUA OTF" panose="02020603020101020101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715A23-7A4A-4859-88B8-4B50098F2025}"/>
              </a:ext>
            </a:extLst>
          </p:cNvPr>
          <p:cNvGrpSpPr/>
          <p:nvPr/>
        </p:nvGrpSpPr>
        <p:grpSpPr>
          <a:xfrm>
            <a:off x="2265576" y="3055819"/>
            <a:ext cx="2730632" cy="2072362"/>
            <a:chOff x="1263191" y="3055819"/>
            <a:chExt cx="2941164" cy="2072362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BFD7F0D-34F8-40F5-9FCA-3E66D819AFC1}"/>
                </a:ext>
              </a:extLst>
            </p:cNvPr>
            <p:cNvSpPr/>
            <p:nvPr/>
          </p:nvSpPr>
          <p:spPr>
            <a:xfrm>
              <a:off x="1263191" y="3337089"/>
              <a:ext cx="2941164" cy="1791092"/>
            </a:xfrm>
            <a:prstGeom prst="roundRect">
              <a:avLst/>
            </a:prstGeom>
            <a:solidFill>
              <a:srgbClr val="8E9DC8"/>
            </a:solidFill>
            <a:ln>
              <a:solidFill>
                <a:srgbClr val="8E9D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BM JUA OTF" panose="02020603020101020101"/>
                </a:rPr>
                <a:t>표절 여부를 사전에 판단해 법적인 리스크를 최소화</a:t>
              </a:r>
              <a:endParaRPr lang="en-US" altLang="ko-KR" dirty="0">
                <a:latin typeface="+mj-ea"/>
                <a:ea typeface="BM JUA OTF" panose="02020603020101020101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C7E877EE-F5C9-49DD-8516-C155743B70A7}"/>
                </a:ext>
              </a:extLst>
            </p:cNvPr>
            <p:cNvSpPr/>
            <p:nvPr/>
          </p:nvSpPr>
          <p:spPr>
            <a:xfrm>
              <a:off x="1750824" y="3055819"/>
              <a:ext cx="1965898" cy="573501"/>
            </a:xfrm>
            <a:prstGeom prst="roundRect">
              <a:avLst/>
            </a:prstGeom>
            <a:solidFill>
              <a:srgbClr val="E2E6F1"/>
            </a:solidFill>
            <a:ln>
              <a:solidFill>
                <a:srgbClr val="E2E6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j-ea"/>
                  <a:ea typeface="BM JUA OTF" panose="02020603020101020101"/>
                </a:rPr>
                <a:t>음원 플랫폼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A86A1E6-ABA3-4727-B83C-0E33CF5E2150}"/>
              </a:ext>
            </a:extLst>
          </p:cNvPr>
          <p:cNvGrpSpPr/>
          <p:nvPr/>
        </p:nvGrpSpPr>
        <p:grpSpPr>
          <a:xfrm>
            <a:off x="7195793" y="3055819"/>
            <a:ext cx="2730632" cy="2072362"/>
            <a:chOff x="7090527" y="3055819"/>
            <a:chExt cx="2941164" cy="207236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78D0F1AB-5010-423F-B968-153E50253BE3}"/>
                </a:ext>
              </a:extLst>
            </p:cNvPr>
            <p:cNvSpPr/>
            <p:nvPr/>
          </p:nvSpPr>
          <p:spPr>
            <a:xfrm>
              <a:off x="7090527" y="3337089"/>
              <a:ext cx="2941164" cy="1791092"/>
            </a:xfrm>
            <a:prstGeom prst="roundRect">
              <a:avLst/>
            </a:prstGeom>
            <a:solidFill>
              <a:srgbClr val="8E9DC8"/>
            </a:solidFill>
            <a:ln>
              <a:solidFill>
                <a:srgbClr val="8E9D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BM JUA OTF" panose="02020603020101020101"/>
                </a:rPr>
                <a:t>음원 발표 전 비슷한 음원이 존재하는지 확인 가능</a:t>
              </a:r>
              <a:endParaRPr lang="en-US" altLang="ko-KR" dirty="0">
                <a:latin typeface="+mj-ea"/>
                <a:ea typeface="BM JUA OTF" panose="02020603020101020101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9622E1A-2C01-48B7-A03F-FAA9F3F0BA08}"/>
                </a:ext>
              </a:extLst>
            </p:cNvPr>
            <p:cNvSpPr/>
            <p:nvPr/>
          </p:nvSpPr>
          <p:spPr>
            <a:xfrm>
              <a:off x="7578160" y="3055819"/>
              <a:ext cx="1965898" cy="573501"/>
            </a:xfrm>
            <a:prstGeom prst="roundRect">
              <a:avLst/>
            </a:prstGeom>
            <a:solidFill>
              <a:srgbClr val="E2E6F1"/>
            </a:solidFill>
            <a:ln>
              <a:solidFill>
                <a:srgbClr val="E2E6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j-ea"/>
                  <a:ea typeface="BM JUA OTF" panose="02020603020101020101"/>
                </a:rPr>
                <a:t>음원 창작자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1081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178306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102" name="Title 2">
            <a:extLst>
              <a:ext uri="{FF2B5EF4-FFF2-40B4-BE49-F238E27FC236}">
                <a16:creationId xmlns:a16="http://schemas.microsoft.com/office/drawing/2014/main" id="{8CF19427-0C43-485A-BB50-49AF940B94C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03" name="내용 개체 틀 2">
            <a:extLst>
              <a:ext uri="{FF2B5EF4-FFF2-40B4-BE49-F238E27FC236}">
                <a16:creationId xmlns:a16="http://schemas.microsoft.com/office/drawing/2014/main" id="{6F05C77C-0332-4052-95D7-EDEA0DB1A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10" y="1351687"/>
            <a:ext cx="10515600" cy="46326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 err="1">
                <a:latin typeface="+mn-ea"/>
              </a:rPr>
              <a:t>사이디라이트에서</a:t>
            </a:r>
            <a:r>
              <a:rPr lang="ko-KR" altLang="en-US" sz="1800" dirty="0">
                <a:latin typeface="+mn-ea"/>
              </a:rPr>
              <a:t> 제공받은 아마추어 작곡가 제작 음원 </a:t>
            </a:r>
            <a:r>
              <a:rPr lang="en-US" altLang="ko-KR" sz="1800" dirty="0">
                <a:latin typeface="+mn-ea"/>
              </a:rPr>
              <a:t>2322</a:t>
            </a:r>
            <a:r>
              <a:rPr lang="ko-KR" altLang="en-US" sz="1800" dirty="0">
                <a:latin typeface="+mn-ea"/>
              </a:rPr>
              <a:t>곡</a:t>
            </a: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+mn-ea"/>
              </a:rPr>
              <a:t>음원 사이트에서 다운받은 </a:t>
            </a:r>
            <a:r>
              <a:rPr lang="en-US" altLang="ko-KR" sz="1800" dirty="0">
                <a:latin typeface="+mn-ea"/>
              </a:rPr>
              <a:t>14</a:t>
            </a:r>
            <a:r>
              <a:rPr lang="ko-KR" altLang="en-US" sz="1800" dirty="0">
                <a:latin typeface="+mn-ea"/>
              </a:rPr>
              <a:t>곡</a:t>
            </a: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+mn-ea"/>
              </a:rPr>
              <a:t>    - </a:t>
            </a:r>
            <a:r>
              <a:rPr lang="ko-KR" altLang="en-US" sz="1400" dirty="0">
                <a:latin typeface="+mn-ea"/>
              </a:rPr>
              <a:t>표절로 판결되거나 표절 의혹이 제기된 곡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샘플링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리메이크곡과</a:t>
            </a:r>
            <a:r>
              <a:rPr lang="ko-KR" altLang="en-US" sz="1400" dirty="0">
                <a:latin typeface="+mn-ea"/>
              </a:rPr>
              <a:t> 그 원곡 </a:t>
            </a:r>
            <a:r>
              <a:rPr lang="en-US" altLang="ko-KR" sz="1400" dirty="0">
                <a:latin typeface="+mn-ea"/>
              </a:rPr>
              <a:t>7</a:t>
            </a:r>
            <a:r>
              <a:rPr lang="ko-KR" altLang="en-US" sz="1400" dirty="0">
                <a:latin typeface="+mn-ea"/>
              </a:rPr>
              <a:t>쌍</a:t>
            </a:r>
            <a:endParaRPr lang="en-US" altLang="ko-KR" sz="14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+mn-ea"/>
              </a:rPr>
              <a:t>    - </a:t>
            </a:r>
            <a:r>
              <a:rPr lang="ko-KR" altLang="en-US" sz="1400" dirty="0">
                <a:latin typeface="+mn-ea"/>
              </a:rPr>
              <a:t>두 곡 사이의 유사성이 널리 인정받은 예로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판단해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모델 성능 평가에 사용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+mn-ea"/>
              </a:rPr>
              <a:t>매 </a:t>
            </a:r>
            <a:r>
              <a:rPr lang="en-US" altLang="ko-KR" sz="1800" dirty="0">
                <a:latin typeface="+mn-ea"/>
              </a:rPr>
              <a:t>20</a:t>
            </a:r>
            <a:r>
              <a:rPr lang="ko-KR" altLang="en-US" sz="1800" dirty="0">
                <a:latin typeface="+mn-ea"/>
              </a:rPr>
              <a:t>초마다 </a:t>
            </a:r>
            <a:r>
              <a:rPr lang="en-US" altLang="ko-KR" sz="1800" dirty="0">
                <a:latin typeface="+mn-ea"/>
              </a:rPr>
              <a:t>30</a:t>
            </a:r>
            <a:r>
              <a:rPr lang="ko-KR" altLang="en-US" sz="1800" dirty="0">
                <a:latin typeface="+mn-ea"/>
              </a:rPr>
              <a:t>초 분량을 잘라내는 방식으로 가공</a:t>
            </a:r>
            <a:endParaRPr lang="en-US" altLang="ko-KR" sz="1800" dirty="0">
              <a:latin typeface="+mn-ea"/>
            </a:endParaRPr>
          </a:p>
        </p:txBody>
      </p:sp>
      <p:graphicFrame>
        <p:nvGraphicFramePr>
          <p:cNvPr id="104" name="표 103">
            <a:extLst>
              <a:ext uri="{FF2B5EF4-FFF2-40B4-BE49-F238E27FC236}">
                <a16:creationId xmlns:a16="http://schemas.microsoft.com/office/drawing/2014/main" id="{ECD7C551-5797-4E98-8B5B-E52BEE722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461019"/>
              </p:ext>
            </p:extLst>
          </p:nvPr>
        </p:nvGraphicFramePr>
        <p:xfrm>
          <a:off x="860313" y="2320945"/>
          <a:ext cx="6298824" cy="2255520"/>
        </p:xfrm>
        <a:graphic>
          <a:graphicData uri="http://schemas.openxmlformats.org/drawingml/2006/table">
            <a:tbl>
              <a:tblPr/>
              <a:tblGrid>
                <a:gridCol w="2622371">
                  <a:extLst>
                    <a:ext uri="{9D8B030D-6E8A-4147-A177-3AD203B41FA5}">
                      <a16:colId xmlns:a16="http://schemas.microsoft.com/office/drawing/2014/main" val="3426304935"/>
                    </a:ext>
                  </a:extLst>
                </a:gridCol>
                <a:gridCol w="2696066">
                  <a:extLst>
                    <a:ext uri="{9D8B030D-6E8A-4147-A177-3AD203B41FA5}">
                      <a16:colId xmlns:a16="http://schemas.microsoft.com/office/drawing/2014/main" val="179767901"/>
                    </a:ext>
                  </a:extLst>
                </a:gridCol>
                <a:gridCol w="980387">
                  <a:extLst>
                    <a:ext uri="{9D8B030D-6E8A-4147-A177-3AD203B41FA5}">
                      <a16:colId xmlns:a16="http://schemas.microsoft.com/office/drawing/2014/main" val="698419203"/>
                    </a:ext>
                  </a:extLst>
                </a:gridCol>
              </a:tblGrid>
              <a:tr h="27935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</a:rPr>
                        <a:t>원곡 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DC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effectLst/>
                        </a:rPr>
                        <a:t>비교곡</a:t>
                      </a:r>
                      <a:endParaRPr lang="ko-KR" altLang="en-US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DC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D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12257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 err="1">
                          <a:effectLst/>
                        </a:rPr>
                        <a:t>더더</a:t>
                      </a:r>
                      <a:r>
                        <a:rPr lang="ko-KR" altLang="en-US" sz="1600" dirty="0">
                          <a:effectLst/>
                        </a:rPr>
                        <a:t> </a:t>
                      </a:r>
                      <a:r>
                        <a:rPr lang="en-US" altLang="ko-KR" sz="1600" dirty="0">
                          <a:effectLst/>
                        </a:rPr>
                        <a:t>- </a:t>
                      </a:r>
                      <a:r>
                        <a:rPr lang="en-US" sz="1600" dirty="0">
                          <a:effectLst/>
                        </a:rPr>
                        <a:t>It’s you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600" b="0">
                          <a:effectLst/>
                          <a:latin typeface="-apple-system"/>
                        </a:rPr>
                        <a:t>MC</a:t>
                      </a:r>
                      <a:r>
                        <a:rPr lang="ko-KR" altLang="en-US" sz="1600" b="0">
                          <a:effectLst/>
                          <a:latin typeface="-apple-system"/>
                        </a:rPr>
                        <a:t>몽 </a:t>
                      </a:r>
                      <a:r>
                        <a:rPr lang="en-US" altLang="ko-KR" sz="1600" b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>
                          <a:effectLst/>
                          <a:latin typeface="-apple-system"/>
                        </a:rPr>
                        <a:t>너에게 쓰는 편지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표절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31806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와이낫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파랑새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씨엔블루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외톨이야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표절 의혹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27802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요시마타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료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en-US" sz="1600" b="0" dirty="0">
                          <a:effectLst/>
                          <a:latin typeface="-apple-system"/>
                        </a:rPr>
                        <a:t>Resolver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FTISLAND - </a:t>
                      </a:r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사랑앓이</a:t>
                      </a:r>
                      <a:endParaRPr lang="ko-KR" altLang="en-US" sz="1600" b="0" dirty="0">
                        <a:effectLst/>
                        <a:latin typeface="-apple-system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표절 의혹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17628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TLC - No Scrubs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Ed Sheeran - Shape of you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샘플링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2206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>
                          <a:effectLst/>
                          <a:latin typeface="-apple-system"/>
                        </a:rPr>
                        <a:t>Harold Faltermeyer - Axel F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싸이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챔피언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샘플링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5576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>
                          <a:effectLst/>
                          <a:latin typeface="-apple-system"/>
                        </a:rPr>
                        <a:t>A$ton Wyld - Next Level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에스파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en-US" sz="1600" b="0" dirty="0">
                          <a:effectLst/>
                          <a:latin typeface="-apple-system"/>
                        </a:rPr>
                        <a:t>Next Level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리메이크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72188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S.E.S. - Dreams Come True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에스파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en-US" sz="1600" b="0" dirty="0">
                          <a:effectLst/>
                          <a:latin typeface="-apple-system"/>
                        </a:rPr>
                        <a:t>Dreams Come True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리메이크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281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280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214184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07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48" name="Title 2">
            <a:extLst>
              <a:ext uri="{FF2B5EF4-FFF2-40B4-BE49-F238E27FC236}">
                <a16:creationId xmlns:a16="http://schemas.microsoft.com/office/drawing/2014/main" id="{D2E0DDB1-1F94-481B-BE13-A3937F9CF21A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9" name="Picture 31">
            <a:extLst>
              <a:ext uri="{FF2B5EF4-FFF2-40B4-BE49-F238E27FC236}">
                <a16:creationId xmlns:a16="http://schemas.microsoft.com/office/drawing/2014/main" id="{EF7BEF97-E82C-4FDD-89EA-D22A8E749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1" y="1809460"/>
            <a:ext cx="4013200" cy="45085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Rounded Rectangle 32">
            <a:extLst>
              <a:ext uri="{FF2B5EF4-FFF2-40B4-BE49-F238E27FC236}">
                <a16:creationId xmlns:a16="http://schemas.microsoft.com/office/drawing/2014/main" id="{0814870D-1529-4129-9E4B-512F97C3DFF3}"/>
              </a:ext>
            </a:extLst>
          </p:cNvPr>
          <p:cNvSpPr/>
          <p:nvPr/>
        </p:nvSpPr>
        <p:spPr>
          <a:xfrm>
            <a:off x="489450" y="3617888"/>
            <a:ext cx="4354243" cy="31482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1" name="Rounded Rectangle 33">
            <a:extLst>
              <a:ext uri="{FF2B5EF4-FFF2-40B4-BE49-F238E27FC236}">
                <a16:creationId xmlns:a16="http://schemas.microsoft.com/office/drawing/2014/main" id="{949242D7-ABCA-408F-AE99-3CBC8E9B3264}"/>
              </a:ext>
            </a:extLst>
          </p:cNvPr>
          <p:cNvSpPr/>
          <p:nvPr/>
        </p:nvSpPr>
        <p:spPr>
          <a:xfrm>
            <a:off x="489450" y="4002066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2" name="Rounded Rectangle 34">
            <a:extLst>
              <a:ext uri="{FF2B5EF4-FFF2-40B4-BE49-F238E27FC236}">
                <a16:creationId xmlns:a16="http://schemas.microsoft.com/office/drawing/2014/main" id="{F0C0084D-1309-4854-9C46-451C592EF971}"/>
              </a:ext>
            </a:extLst>
          </p:cNvPr>
          <p:cNvSpPr/>
          <p:nvPr/>
        </p:nvSpPr>
        <p:spPr>
          <a:xfrm>
            <a:off x="489450" y="4721257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3" name="Rounded Rectangle 35">
            <a:extLst>
              <a:ext uri="{FF2B5EF4-FFF2-40B4-BE49-F238E27FC236}">
                <a16:creationId xmlns:a16="http://schemas.microsoft.com/office/drawing/2014/main" id="{01F1C619-C545-40BE-8F6F-D6BF46EC0012}"/>
              </a:ext>
            </a:extLst>
          </p:cNvPr>
          <p:cNvSpPr/>
          <p:nvPr/>
        </p:nvSpPr>
        <p:spPr>
          <a:xfrm>
            <a:off x="489450" y="5454932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F2DC291-E6E9-4917-B6E8-F8F2B6A6B75C}"/>
              </a:ext>
            </a:extLst>
          </p:cNvPr>
          <p:cNvSpPr txBox="1"/>
          <p:nvPr/>
        </p:nvSpPr>
        <p:spPr>
          <a:xfrm>
            <a:off x="5255685" y="1379899"/>
            <a:ext cx="356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오디오 기반 특성 추출</a:t>
            </a:r>
            <a:r>
              <a:rPr lang="en-US" altLang="ko-KR" b="1" dirty="0"/>
              <a:t>(1</a:t>
            </a:r>
            <a:r>
              <a:rPr lang="ko-KR" altLang="en-US" b="1" dirty="0"/>
              <a:t>단계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EE5E671-56DB-4548-98D8-79B83B9C7D87}"/>
              </a:ext>
            </a:extLst>
          </p:cNvPr>
          <p:cNvSpPr txBox="1"/>
          <p:nvPr/>
        </p:nvSpPr>
        <p:spPr>
          <a:xfrm>
            <a:off x="5477903" y="1801311"/>
            <a:ext cx="594207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Tempo</a:t>
            </a:r>
            <a:r>
              <a:rPr lang="ko-KR" altLang="en-US" sz="1200" b="1" dirty="0">
                <a:latin typeface="+mn-ea"/>
              </a:rPr>
              <a:t> 특성 추출</a:t>
            </a:r>
            <a:r>
              <a:rPr lang="en-US" altLang="ko-KR" sz="1200" b="1" dirty="0">
                <a:latin typeface="+mn-ea"/>
              </a:rPr>
              <a:t>(1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리듬감 지표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곡의 빠르기로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음원의 리듬감을 구성하는 지표로 활용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Chroma </a:t>
            </a:r>
            <a:r>
              <a:rPr lang="ko-KR" altLang="en-US" sz="1200" b="1" dirty="0">
                <a:latin typeface="+mn-ea"/>
              </a:rPr>
              <a:t>기반 특성 추출</a:t>
            </a:r>
            <a:r>
              <a:rPr lang="en-US" altLang="ko-KR" sz="1200" b="1" dirty="0">
                <a:latin typeface="+mn-ea"/>
              </a:rPr>
              <a:t>(72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멜로디</a:t>
            </a:r>
            <a:r>
              <a:rPr lang="en-US" altLang="ko-KR" sz="1200" b="1" dirty="0">
                <a:latin typeface="+mn-ea"/>
              </a:rPr>
              <a:t>,</a:t>
            </a:r>
            <a:r>
              <a:rPr lang="ko-KR" altLang="en-US" sz="1200" b="1" dirty="0">
                <a:latin typeface="+mn-ea"/>
              </a:rPr>
              <a:t> 화음 지표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- 12</a:t>
            </a:r>
            <a:r>
              <a:rPr lang="ko-KR" altLang="en-US" sz="1200" dirty="0">
                <a:latin typeface="+mn-ea"/>
              </a:rPr>
              <a:t>음계로 음악의 화성적 특징을 나타내는 지표로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각 반음들의 에너지 정보를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12</a:t>
            </a:r>
            <a:r>
              <a:rPr lang="ko-KR" altLang="en-US" sz="1200" dirty="0">
                <a:latin typeface="+mn-ea"/>
              </a:rPr>
              <a:t>차원의 </a:t>
            </a:r>
            <a:r>
              <a:rPr lang="ko-KR" altLang="en-US" sz="1200" dirty="0" err="1">
                <a:latin typeface="+mn-ea"/>
              </a:rPr>
              <a:t>벡터값으로</a:t>
            </a:r>
            <a:r>
              <a:rPr lang="ko-KR" altLang="en-US" sz="1200" dirty="0">
                <a:latin typeface="+mn-ea"/>
              </a:rPr>
              <a:t> 표현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STFT, CQT, CENS</a:t>
            </a:r>
            <a:r>
              <a:rPr lang="ko-KR" altLang="en-US" sz="1200" dirty="0">
                <a:latin typeface="+mn-ea"/>
              </a:rPr>
              <a:t> 각각의 평균과 분산을 특성으로 추출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각 </a:t>
            </a:r>
            <a:r>
              <a:rPr lang="en-US" altLang="ko-KR" sz="1200" dirty="0">
                <a:latin typeface="+mn-ea"/>
              </a:rPr>
              <a:t>12</a:t>
            </a:r>
            <a:r>
              <a:rPr lang="ko-KR" altLang="en-US" sz="1200" dirty="0">
                <a:latin typeface="+mn-ea"/>
              </a:rPr>
              <a:t>차원 *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=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24</a:t>
            </a:r>
            <a:r>
              <a:rPr lang="ko-KR" altLang="en-US" sz="1200" dirty="0">
                <a:latin typeface="+mn-ea"/>
              </a:rPr>
              <a:t>차원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endParaRPr lang="en-US" altLang="ko-KR" sz="1200" dirty="0">
              <a:latin typeface="+mn-ea"/>
            </a:endParaRPr>
          </a:p>
        </p:txBody>
      </p:sp>
      <p:sp>
        <p:nvSpPr>
          <p:cNvPr id="76" name="Right Arrow 2">
            <a:extLst>
              <a:ext uri="{FF2B5EF4-FFF2-40B4-BE49-F238E27FC236}">
                <a16:creationId xmlns:a16="http://schemas.microsoft.com/office/drawing/2014/main" id="{4EAAAD83-2A01-4BF0-B537-57EDFA2EBA33}"/>
              </a:ext>
            </a:extLst>
          </p:cNvPr>
          <p:cNvSpPr/>
          <p:nvPr/>
        </p:nvSpPr>
        <p:spPr>
          <a:xfrm>
            <a:off x="5068115" y="3637344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7" name="Right Arrow 39">
            <a:extLst>
              <a:ext uri="{FF2B5EF4-FFF2-40B4-BE49-F238E27FC236}">
                <a16:creationId xmlns:a16="http://schemas.microsoft.com/office/drawing/2014/main" id="{A0080CCA-B4C8-4373-80F2-717D3FBC4800}"/>
              </a:ext>
            </a:extLst>
          </p:cNvPr>
          <p:cNvSpPr/>
          <p:nvPr/>
        </p:nvSpPr>
        <p:spPr>
          <a:xfrm>
            <a:off x="5068115" y="4215758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8" name="Right Arrow 42">
            <a:extLst>
              <a:ext uri="{FF2B5EF4-FFF2-40B4-BE49-F238E27FC236}">
                <a16:creationId xmlns:a16="http://schemas.microsoft.com/office/drawing/2014/main" id="{5E25E7EC-7281-4A06-84AB-7F8874B6C0EC}"/>
              </a:ext>
            </a:extLst>
          </p:cNvPr>
          <p:cNvSpPr/>
          <p:nvPr/>
        </p:nvSpPr>
        <p:spPr>
          <a:xfrm>
            <a:off x="5068115" y="4922240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9" name="Right Arrow 47">
            <a:extLst>
              <a:ext uri="{FF2B5EF4-FFF2-40B4-BE49-F238E27FC236}">
                <a16:creationId xmlns:a16="http://schemas.microsoft.com/office/drawing/2014/main" id="{F8239E87-80E5-4D87-83BC-6CDD99D1778B}"/>
              </a:ext>
            </a:extLst>
          </p:cNvPr>
          <p:cNvSpPr/>
          <p:nvPr/>
        </p:nvSpPr>
        <p:spPr>
          <a:xfrm>
            <a:off x="5068115" y="5628722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0" name="Trapezoid 6">
            <a:extLst>
              <a:ext uri="{FF2B5EF4-FFF2-40B4-BE49-F238E27FC236}">
                <a16:creationId xmlns:a16="http://schemas.microsoft.com/office/drawing/2014/main" id="{070BCCE3-2350-4A15-9900-4344563609F8}"/>
              </a:ext>
            </a:extLst>
          </p:cNvPr>
          <p:cNvSpPr/>
          <p:nvPr/>
        </p:nvSpPr>
        <p:spPr>
          <a:xfrm rot="5400000">
            <a:off x="8072398" y="4142823"/>
            <a:ext cx="2452783" cy="1305211"/>
          </a:xfrm>
          <a:prstGeom prst="trapezoid">
            <a:avLst>
              <a:gd name="adj" fmla="val 61172"/>
            </a:avLst>
          </a:prstGeom>
          <a:gradFill flip="none" rotWithShape="1">
            <a:gsLst>
              <a:gs pos="0">
                <a:srgbClr val="687595">
                  <a:tint val="66000"/>
                  <a:satMod val="160000"/>
                </a:srgbClr>
              </a:gs>
              <a:gs pos="50000">
                <a:srgbClr val="687595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1" name="Oval 5">
            <a:extLst>
              <a:ext uri="{FF2B5EF4-FFF2-40B4-BE49-F238E27FC236}">
                <a16:creationId xmlns:a16="http://schemas.microsoft.com/office/drawing/2014/main" id="{94EFDDA3-49E9-4C72-A96A-712CAC756EB2}"/>
              </a:ext>
            </a:extLst>
          </p:cNvPr>
          <p:cNvSpPr/>
          <p:nvPr/>
        </p:nvSpPr>
        <p:spPr>
          <a:xfrm>
            <a:off x="9501197" y="3943856"/>
            <a:ext cx="1610760" cy="16107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A192D0-3BC5-4486-94EA-9D25D8E6C782}"/>
              </a:ext>
            </a:extLst>
          </p:cNvPr>
          <p:cNvSpPr txBox="1"/>
          <p:nvPr/>
        </p:nvSpPr>
        <p:spPr>
          <a:xfrm>
            <a:off x="9561822" y="4451104"/>
            <a:ext cx="148951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73</a:t>
            </a:r>
            <a:r>
              <a:rPr lang="ko-KR" altLang="en-US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차원</a:t>
            </a:r>
            <a:endParaRPr lang="en-KR" sz="36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83" name="Group 11">
            <a:extLst>
              <a:ext uri="{FF2B5EF4-FFF2-40B4-BE49-F238E27FC236}">
                <a16:creationId xmlns:a16="http://schemas.microsoft.com/office/drawing/2014/main" id="{8683F777-6138-4C93-8EBD-8F1474F9A3FF}"/>
              </a:ext>
            </a:extLst>
          </p:cNvPr>
          <p:cNvGrpSpPr/>
          <p:nvPr/>
        </p:nvGrpSpPr>
        <p:grpSpPr>
          <a:xfrm>
            <a:off x="5589198" y="3585475"/>
            <a:ext cx="3168000" cy="396000"/>
            <a:chOff x="5589198" y="3585475"/>
            <a:chExt cx="3168000" cy="396000"/>
          </a:xfrm>
        </p:grpSpPr>
        <p:sp>
          <p:nvSpPr>
            <p:cNvPr id="84" name="Rounded Rectangle 4">
              <a:extLst>
                <a:ext uri="{FF2B5EF4-FFF2-40B4-BE49-F238E27FC236}">
                  <a16:creationId xmlns:a16="http://schemas.microsoft.com/office/drawing/2014/main" id="{EB93B209-6F7B-4AB8-B08A-F5773C01B018}"/>
                </a:ext>
              </a:extLst>
            </p:cNvPr>
            <p:cNvSpPr/>
            <p:nvPr/>
          </p:nvSpPr>
          <p:spPr>
            <a:xfrm>
              <a:off x="5589198" y="3585475"/>
              <a:ext cx="3168000" cy="396000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1B5C66A-295E-4923-8B5B-AAA220A73793}"/>
                </a:ext>
              </a:extLst>
            </p:cNvPr>
            <p:cNvSpPr txBox="1"/>
            <p:nvPr/>
          </p:nvSpPr>
          <p:spPr>
            <a:xfrm>
              <a:off x="6220854" y="3598809"/>
              <a:ext cx="1904689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Tempo(1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86" name="Group 12">
            <a:extLst>
              <a:ext uri="{FF2B5EF4-FFF2-40B4-BE49-F238E27FC236}">
                <a16:creationId xmlns:a16="http://schemas.microsoft.com/office/drawing/2014/main" id="{2C7E1D3D-E771-4933-A976-E2731FA136AF}"/>
              </a:ext>
            </a:extLst>
          </p:cNvPr>
          <p:cNvGrpSpPr/>
          <p:nvPr/>
        </p:nvGrpSpPr>
        <p:grpSpPr>
          <a:xfrm>
            <a:off x="5589196" y="4171445"/>
            <a:ext cx="3168000" cy="396000"/>
            <a:chOff x="5589196" y="4171445"/>
            <a:chExt cx="3168000" cy="396000"/>
          </a:xfrm>
        </p:grpSpPr>
        <p:sp>
          <p:nvSpPr>
            <p:cNvPr id="87" name="Rounded Rectangle 49">
              <a:extLst>
                <a:ext uri="{FF2B5EF4-FFF2-40B4-BE49-F238E27FC236}">
                  <a16:creationId xmlns:a16="http://schemas.microsoft.com/office/drawing/2014/main" id="{B01FB242-7C5B-47F3-A764-FFBE15029939}"/>
                </a:ext>
              </a:extLst>
            </p:cNvPr>
            <p:cNvSpPr/>
            <p:nvPr/>
          </p:nvSpPr>
          <p:spPr>
            <a:xfrm>
              <a:off x="5589196" y="4171445"/>
              <a:ext cx="3168000" cy="396000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8B23CE9-C3BB-4F61-81BD-4667DAE4483A}"/>
                </a:ext>
              </a:extLst>
            </p:cNvPr>
            <p:cNvSpPr txBox="1"/>
            <p:nvPr/>
          </p:nvSpPr>
          <p:spPr>
            <a:xfrm>
              <a:off x="5727127" y="4184779"/>
              <a:ext cx="2892138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Chroma_STFT</a:t>
              </a:r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(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24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89" name="Group 13">
            <a:extLst>
              <a:ext uri="{FF2B5EF4-FFF2-40B4-BE49-F238E27FC236}">
                <a16:creationId xmlns:a16="http://schemas.microsoft.com/office/drawing/2014/main" id="{B5E63CA0-5AD3-47C6-B093-39693ECC6134}"/>
              </a:ext>
            </a:extLst>
          </p:cNvPr>
          <p:cNvGrpSpPr/>
          <p:nvPr/>
        </p:nvGrpSpPr>
        <p:grpSpPr>
          <a:xfrm>
            <a:off x="5589198" y="4874949"/>
            <a:ext cx="3168000" cy="396000"/>
            <a:chOff x="5589198" y="4874949"/>
            <a:chExt cx="3168000" cy="396000"/>
          </a:xfrm>
        </p:grpSpPr>
        <p:sp>
          <p:nvSpPr>
            <p:cNvPr id="90" name="Rounded Rectangle 50">
              <a:extLst>
                <a:ext uri="{FF2B5EF4-FFF2-40B4-BE49-F238E27FC236}">
                  <a16:creationId xmlns:a16="http://schemas.microsoft.com/office/drawing/2014/main" id="{16F2FDB4-8267-4B6F-9CB7-D468EAEB8DBE}"/>
                </a:ext>
              </a:extLst>
            </p:cNvPr>
            <p:cNvSpPr/>
            <p:nvPr/>
          </p:nvSpPr>
          <p:spPr>
            <a:xfrm>
              <a:off x="5589198" y="4874949"/>
              <a:ext cx="3168000" cy="396000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A18037C-A948-48B2-9F3B-7B9005D9D002}"/>
                </a:ext>
              </a:extLst>
            </p:cNvPr>
            <p:cNvSpPr txBox="1"/>
            <p:nvPr/>
          </p:nvSpPr>
          <p:spPr>
            <a:xfrm>
              <a:off x="5788845" y="4888283"/>
              <a:ext cx="2768707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Chroma_CQT</a:t>
              </a:r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(24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92" name="Group 14">
            <a:extLst>
              <a:ext uri="{FF2B5EF4-FFF2-40B4-BE49-F238E27FC236}">
                <a16:creationId xmlns:a16="http://schemas.microsoft.com/office/drawing/2014/main" id="{94AD3EAA-135C-4391-BC49-9B8A1CB743D9}"/>
              </a:ext>
            </a:extLst>
          </p:cNvPr>
          <p:cNvGrpSpPr/>
          <p:nvPr/>
        </p:nvGrpSpPr>
        <p:grpSpPr>
          <a:xfrm>
            <a:off x="5589198" y="5583889"/>
            <a:ext cx="3168000" cy="396000"/>
            <a:chOff x="5589198" y="5583889"/>
            <a:chExt cx="3168000" cy="396000"/>
          </a:xfrm>
        </p:grpSpPr>
        <p:sp>
          <p:nvSpPr>
            <p:cNvPr id="93" name="Rounded Rectangle 71">
              <a:extLst>
                <a:ext uri="{FF2B5EF4-FFF2-40B4-BE49-F238E27FC236}">
                  <a16:creationId xmlns:a16="http://schemas.microsoft.com/office/drawing/2014/main" id="{B97DD18F-D5F2-4D39-87A6-C16F3F801CFA}"/>
                </a:ext>
              </a:extLst>
            </p:cNvPr>
            <p:cNvSpPr/>
            <p:nvPr/>
          </p:nvSpPr>
          <p:spPr>
            <a:xfrm>
              <a:off x="5589198" y="5583889"/>
              <a:ext cx="3168000" cy="396000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9F1E581-4C38-497E-B08F-0A523BCCB252}"/>
                </a:ext>
              </a:extLst>
            </p:cNvPr>
            <p:cNvSpPr txBox="1"/>
            <p:nvPr/>
          </p:nvSpPr>
          <p:spPr>
            <a:xfrm>
              <a:off x="5731938" y="5597223"/>
              <a:ext cx="2882520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Chroma_CENS</a:t>
              </a:r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(24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2450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250220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08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43" name="Title 2">
            <a:extLst>
              <a:ext uri="{FF2B5EF4-FFF2-40B4-BE49-F238E27FC236}">
                <a16:creationId xmlns:a16="http://schemas.microsoft.com/office/drawing/2014/main" id="{52485B3E-87B5-4A9A-AAF0-FE80C0EB499D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238A1F-3B53-49B3-B4FE-ADF80650BF5D}"/>
              </a:ext>
            </a:extLst>
          </p:cNvPr>
          <p:cNvSpPr txBox="1"/>
          <p:nvPr/>
        </p:nvSpPr>
        <p:spPr>
          <a:xfrm>
            <a:off x="505951" y="1379899"/>
            <a:ext cx="356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오디오 기반 특성 추출</a:t>
            </a:r>
            <a:r>
              <a:rPr lang="en-US" altLang="ko-KR" b="1" dirty="0"/>
              <a:t>(2</a:t>
            </a:r>
            <a:r>
              <a:rPr lang="ko-KR" altLang="en-US" b="1" dirty="0"/>
              <a:t>단계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8AA689-B5BC-4E38-BE5C-3CAF523F5AD1}"/>
              </a:ext>
            </a:extLst>
          </p:cNvPr>
          <p:cNvSpPr txBox="1"/>
          <p:nvPr/>
        </p:nvSpPr>
        <p:spPr>
          <a:xfrm>
            <a:off x="728169" y="1801311"/>
            <a:ext cx="995888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MFCC(Mel-Frequency Cepstral Coefficient)</a:t>
            </a:r>
            <a:r>
              <a:rPr lang="ko-KR" altLang="en-US" sz="1200" b="1" dirty="0">
                <a:latin typeface="+mn-ea"/>
              </a:rPr>
              <a:t> 특성 추출</a:t>
            </a:r>
            <a:r>
              <a:rPr lang="en-US" altLang="ko-KR" sz="1200" b="1" dirty="0">
                <a:latin typeface="+mn-ea"/>
              </a:rPr>
              <a:t>(26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소리의 고유한 특징 지표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음성데이터를 특정시간 단위로 쪼갠 뒤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사람의 달팽이관 특성을 고려한 </a:t>
            </a:r>
            <a:r>
              <a:rPr lang="en-US" altLang="ko-KR" sz="1200" dirty="0">
                <a:latin typeface="+mn-ea"/>
              </a:rPr>
              <a:t>Mel-scale</a:t>
            </a:r>
            <a:r>
              <a:rPr lang="ko-KR" altLang="en-US" sz="1200" dirty="0">
                <a:latin typeface="+mn-ea"/>
              </a:rPr>
              <a:t>을 적용해 값을 표현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각 음원에 대해 </a:t>
            </a:r>
            <a:r>
              <a:rPr lang="en-US" altLang="ko-KR" sz="1200" dirty="0">
                <a:latin typeface="+mn-ea"/>
              </a:rPr>
              <a:t>MFCC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13</a:t>
            </a:r>
            <a:r>
              <a:rPr lang="ko-KR" altLang="en-US" sz="1200" dirty="0">
                <a:latin typeface="+mn-ea"/>
              </a:rPr>
              <a:t>차원으로 추출한 뒤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각각의 평균과 분산을 계산해 특성으로 활용</a:t>
            </a:r>
            <a:r>
              <a:rPr lang="en-US" altLang="ko-KR" sz="1200" dirty="0">
                <a:latin typeface="+mn-ea"/>
              </a:rPr>
              <a:t>(13</a:t>
            </a:r>
            <a:r>
              <a:rPr lang="ko-KR" altLang="en-US" sz="1200" dirty="0">
                <a:latin typeface="+mn-ea"/>
              </a:rPr>
              <a:t>차원 *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=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26</a:t>
            </a:r>
            <a:r>
              <a:rPr lang="ko-KR" altLang="en-US" sz="1200" dirty="0">
                <a:latin typeface="+mn-ea"/>
              </a:rPr>
              <a:t>차원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※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13</a:t>
            </a:r>
            <a:r>
              <a:rPr lang="ko-KR" altLang="en-US" sz="1200" dirty="0">
                <a:latin typeface="+mn-ea"/>
              </a:rPr>
              <a:t>차원 설정 근거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선행 연구 중 ‘음악 </a:t>
            </a:r>
            <a:r>
              <a:rPr lang="ko-KR" altLang="en-US" sz="1200" dirty="0" err="1">
                <a:latin typeface="+mn-ea"/>
              </a:rPr>
              <a:t>특징점간의</a:t>
            </a:r>
            <a:r>
              <a:rPr lang="ko-KR" altLang="en-US" sz="1200" dirty="0">
                <a:latin typeface="+mn-ea"/>
              </a:rPr>
              <a:t> 유사도 측정을 이용한 </a:t>
            </a:r>
            <a:r>
              <a:rPr lang="ko-KR" altLang="en-US" sz="1200" dirty="0" err="1">
                <a:latin typeface="+mn-ea"/>
              </a:rPr>
              <a:t>동일음원</a:t>
            </a:r>
            <a:r>
              <a:rPr lang="ko-KR" altLang="en-US" sz="1200" dirty="0">
                <a:latin typeface="+mn-ea"/>
              </a:rPr>
              <a:t> 인식 방법’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 err="1">
                <a:latin typeface="+mn-ea"/>
              </a:rPr>
              <a:t>성보경</a:t>
            </a:r>
            <a:r>
              <a:rPr lang="en-US" altLang="ko-KR" sz="1200" dirty="0">
                <a:latin typeface="+mn-ea"/>
              </a:rPr>
              <a:t>·</a:t>
            </a:r>
            <a:r>
              <a:rPr lang="ko-KR" altLang="en-US" sz="1200" dirty="0" err="1">
                <a:latin typeface="+mn-ea"/>
              </a:rPr>
              <a:t>정명범</a:t>
            </a:r>
            <a:r>
              <a:rPr lang="en-US" altLang="ko-KR" sz="1200" dirty="0">
                <a:latin typeface="+mn-ea"/>
              </a:rPr>
              <a:t>·</a:t>
            </a:r>
            <a:r>
              <a:rPr lang="ko-KR" altLang="en-US" sz="1200" dirty="0" err="1">
                <a:latin typeface="+mn-ea"/>
              </a:rPr>
              <a:t>고일주</a:t>
            </a:r>
            <a:r>
              <a:rPr lang="en-US" altLang="ko-KR" sz="1200" dirty="0">
                <a:latin typeface="+mn-ea"/>
              </a:rPr>
              <a:t>, 2008)</a:t>
            </a:r>
            <a:r>
              <a:rPr lang="ko-KR" altLang="en-US" sz="1200" dirty="0">
                <a:latin typeface="+mn-ea"/>
              </a:rPr>
              <a:t>을 토대로 결정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9" name="Right Arrow 32">
            <a:extLst>
              <a:ext uri="{FF2B5EF4-FFF2-40B4-BE49-F238E27FC236}">
                <a16:creationId xmlns:a16="http://schemas.microsoft.com/office/drawing/2014/main" id="{A5FEC463-96E5-4BD8-AAEB-DEEDF3A15495}"/>
              </a:ext>
            </a:extLst>
          </p:cNvPr>
          <p:cNvSpPr/>
          <p:nvPr/>
        </p:nvSpPr>
        <p:spPr>
          <a:xfrm>
            <a:off x="5068115" y="5247962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0" name="Trapezoid 33">
            <a:extLst>
              <a:ext uri="{FF2B5EF4-FFF2-40B4-BE49-F238E27FC236}">
                <a16:creationId xmlns:a16="http://schemas.microsoft.com/office/drawing/2014/main" id="{9253EAB3-3220-487F-8B7A-61F3EDC13D73}"/>
              </a:ext>
            </a:extLst>
          </p:cNvPr>
          <p:cNvSpPr/>
          <p:nvPr/>
        </p:nvSpPr>
        <p:spPr>
          <a:xfrm rot="5400000">
            <a:off x="8212915" y="3892854"/>
            <a:ext cx="2171745" cy="1305211"/>
          </a:xfrm>
          <a:prstGeom prst="trapezoid">
            <a:avLst>
              <a:gd name="adj" fmla="val 61172"/>
            </a:avLst>
          </a:prstGeom>
          <a:gradFill flip="none" rotWithShape="1">
            <a:gsLst>
              <a:gs pos="0">
                <a:srgbClr val="687595">
                  <a:tint val="66000"/>
                  <a:satMod val="160000"/>
                </a:srgbClr>
              </a:gs>
              <a:gs pos="50000">
                <a:srgbClr val="687595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1" name="Oval 34">
            <a:extLst>
              <a:ext uri="{FF2B5EF4-FFF2-40B4-BE49-F238E27FC236}">
                <a16:creationId xmlns:a16="http://schemas.microsoft.com/office/drawing/2014/main" id="{F7F37305-771C-446A-9DCC-1D739F7A974D}"/>
              </a:ext>
            </a:extLst>
          </p:cNvPr>
          <p:cNvSpPr/>
          <p:nvPr/>
        </p:nvSpPr>
        <p:spPr>
          <a:xfrm>
            <a:off x="9475829" y="3718739"/>
            <a:ext cx="1610760" cy="16107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D48E08-2523-4B54-A41F-60DC2F3EF843}"/>
              </a:ext>
            </a:extLst>
          </p:cNvPr>
          <p:cNvSpPr txBox="1"/>
          <p:nvPr/>
        </p:nvSpPr>
        <p:spPr>
          <a:xfrm>
            <a:off x="9530042" y="4225987"/>
            <a:ext cx="1502335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99</a:t>
            </a:r>
            <a:r>
              <a:rPr lang="ko-KR" altLang="en-US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차원</a:t>
            </a:r>
            <a:endParaRPr lang="en-KR" sz="36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3" name="Picture 36">
            <a:extLst>
              <a:ext uri="{FF2B5EF4-FFF2-40B4-BE49-F238E27FC236}">
                <a16:creationId xmlns:a16="http://schemas.microsoft.com/office/drawing/2014/main" id="{80F8EBFD-79C5-45EF-8C59-4BC547524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1" y="3237234"/>
            <a:ext cx="4089400" cy="27051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4" name="Rounded Rectangle 37">
            <a:extLst>
              <a:ext uri="{FF2B5EF4-FFF2-40B4-BE49-F238E27FC236}">
                <a16:creationId xmlns:a16="http://schemas.microsoft.com/office/drawing/2014/main" id="{5464C466-E1BB-4E34-B9BD-66EF6C6F1D48}"/>
              </a:ext>
            </a:extLst>
          </p:cNvPr>
          <p:cNvSpPr/>
          <p:nvPr/>
        </p:nvSpPr>
        <p:spPr>
          <a:xfrm>
            <a:off x="499989" y="5055936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5" name="Rounded Rectangle 38">
            <a:extLst>
              <a:ext uri="{FF2B5EF4-FFF2-40B4-BE49-F238E27FC236}">
                <a16:creationId xmlns:a16="http://schemas.microsoft.com/office/drawing/2014/main" id="{3F18CB62-816A-4B78-976F-97F831F0A79F}"/>
              </a:ext>
            </a:extLst>
          </p:cNvPr>
          <p:cNvSpPr/>
          <p:nvPr/>
        </p:nvSpPr>
        <p:spPr>
          <a:xfrm>
            <a:off x="5589198" y="3469315"/>
            <a:ext cx="3168000" cy="1586620"/>
          </a:xfrm>
          <a:prstGeom prst="roundRect">
            <a:avLst>
              <a:gd name="adj" fmla="val 5632"/>
            </a:avLst>
          </a:prstGeom>
          <a:solidFill>
            <a:srgbClr val="6875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4447846-FDD2-4A32-9649-A46F4952AB45}"/>
              </a:ext>
            </a:extLst>
          </p:cNvPr>
          <p:cNvSpPr txBox="1"/>
          <p:nvPr/>
        </p:nvSpPr>
        <p:spPr>
          <a:xfrm>
            <a:off x="6049213" y="4128833"/>
            <a:ext cx="2247967" cy="369332"/>
          </a:xfrm>
          <a:prstGeom prst="rect">
            <a:avLst/>
          </a:prstGeom>
          <a:noFill/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기존 특성</a:t>
            </a:r>
            <a:r>
              <a: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(73</a:t>
            </a:r>
            <a:r>
              <a:rPr lang="ko-KR" altLang="en-US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차원</a:t>
            </a:r>
            <a:r>
              <a: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추출</a:t>
            </a:r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77" name="Group 40">
            <a:extLst>
              <a:ext uri="{FF2B5EF4-FFF2-40B4-BE49-F238E27FC236}">
                <a16:creationId xmlns:a16="http://schemas.microsoft.com/office/drawing/2014/main" id="{422F70DD-A425-4B26-8B48-740F2CF6A4C0}"/>
              </a:ext>
            </a:extLst>
          </p:cNvPr>
          <p:cNvGrpSpPr/>
          <p:nvPr/>
        </p:nvGrpSpPr>
        <p:grpSpPr>
          <a:xfrm>
            <a:off x="5589198" y="5203127"/>
            <a:ext cx="3168000" cy="396000"/>
            <a:chOff x="5589198" y="5583889"/>
            <a:chExt cx="3168000" cy="396000"/>
          </a:xfrm>
        </p:grpSpPr>
        <p:sp>
          <p:nvSpPr>
            <p:cNvPr id="78" name="Rounded Rectangle 42">
              <a:extLst>
                <a:ext uri="{FF2B5EF4-FFF2-40B4-BE49-F238E27FC236}">
                  <a16:creationId xmlns:a16="http://schemas.microsoft.com/office/drawing/2014/main" id="{A6BF8480-DAFE-4609-89DF-D91CC13D0DB7}"/>
                </a:ext>
              </a:extLst>
            </p:cNvPr>
            <p:cNvSpPr/>
            <p:nvPr/>
          </p:nvSpPr>
          <p:spPr>
            <a:xfrm>
              <a:off x="5589198" y="5583889"/>
              <a:ext cx="3168000" cy="396000"/>
            </a:xfrm>
            <a:prstGeom prst="roundRect">
              <a:avLst/>
            </a:prstGeom>
            <a:solidFill>
              <a:srgbClr val="68759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BB07E19-9E5D-4902-8997-A391298AE764}"/>
                </a:ext>
              </a:extLst>
            </p:cNvPr>
            <p:cNvSpPr txBox="1"/>
            <p:nvPr/>
          </p:nvSpPr>
          <p:spPr>
            <a:xfrm>
              <a:off x="6171160" y="5597223"/>
              <a:ext cx="2004075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MFCC(26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782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286256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09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2" name="Title 2">
            <a:extLst>
              <a:ext uri="{FF2B5EF4-FFF2-40B4-BE49-F238E27FC236}">
                <a16:creationId xmlns:a16="http://schemas.microsoft.com/office/drawing/2014/main" id="{4486B23E-43B1-46DE-BCDF-B55AD57DDAF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6472CC-9120-47F9-979D-4C487052AA32}"/>
              </a:ext>
            </a:extLst>
          </p:cNvPr>
          <p:cNvSpPr txBox="1"/>
          <p:nvPr/>
        </p:nvSpPr>
        <p:spPr>
          <a:xfrm>
            <a:off x="505951" y="1379899"/>
            <a:ext cx="3759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참조</a:t>
            </a:r>
            <a:r>
              <a:rPr lang="en-US" altLang="ko-KR" b="1" dirty="0"/>
              <a:t>)</a:t>
            </a:r>
            <a:r>
              <a:rPr lang="ko-KR" altLang="en-US" b="1" dirty="0"/>
              <a:t> 오디오 특성 추출 관련 개념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97DAD2-37C4-49E6-9D52-47D226DC6315}"/>
              </a:ext>
            </a:extLst>
          </p:cNvPr>
          <p:cNvSpPr txBox="1"/>
          <p:nvPr/>
        </p:nvSpPr>
        <p:spPr>
          <a:xfrm>
            <a:off x="996729" y="1801311"/>
            <a:ext cx="416161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Chroma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- 12 </a:t>
            </a:r>
            <a:r>
              <a:rPr lang="ko-KR" altLang="en-US" sz="1200" dirty="0">
                <a:latin typeface="+mn-ea"/>
              </a:rPr>
              <a:t>음계 </a:t>
            </a:r>
            <a:r>
              <a:rPr lang="en-US" altLang="ko-KR" sz="1200" dirty="0">
                <a:latin typeface="+mn-ea"/>
              </a:rPr>
              <a:t>: {C, C♯, D, D♯, E , F, F♯, G, G♯, A, A♯, B}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36" name="Picture 32">
            <a:extLst>
              <a:ext uri="{FF2B5EF4-FFF2-40B4-BE49-F238E27FC236}">
                <a16:creationId xmlns:a16="http://schemas.microsoft.com/office/drawing/2014/main" id="{4BB4CDD8-F466-4D38-834C-D093B9880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103" y="2371625"/>
            <a:ext cx="3844371" cy="370552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6F75F17-0D2F-4462-BEFC-FE3919688C1B}"/>
              </a:ext>
            </a:extLst>
          </p:cNvPr>
          <p:cNvSpPr txBox="1"/>
          <p:nvPr/>
        </p:nvSpPr>
        <p:spPr>
          <a:xfrm>
            <a:off x="6379935" y="1801311"/>
            <a:ext cx="49752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STFT(Short Time Fourier Transform)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시간에 대한 구간을 나눈 뒤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나누어진 여러 구간의 데이터를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각각 </a:t>
            </a:r>
            <a:r>
              <a:rPr lang="ko-KR" altLang="en-US" sz="1200" dirty="0" err="1">
                <a:latin typeface="+mn-ea"/>
              </a:rPr>
              <a:t>푸리에</a:t>
            </a:r>
            <a:r>
              <a:rPr lang="ko-KR" altLang="en-US" sz="1200" dirty="0">
                <a:latin typeface="+mn-ea"/>
              </a:rPr>
              <a:t> 변환한 것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A53FFC-D50C-4ADD-97A6-657C137AE5BB}"/>
              </a:ext>
            </a:extLst>
          </p:cNvPr>
          <p:cNvSpPr txBox="1"/>
          <p:nvPr/>
        </p:nvSpPr>
        <p:spPr>
          <a:xfrm>
            <a:off x="1414108" y="6094586"/>
            <a:ext cx="30700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latin typeface="+mn-ea"/>
                <a:hlinkClick r:id="rId4"/>
              </a:rPr>
              <a:t>https://en.wikipedia.org/wiki/Chroma_feature</a:t>
            </a:r>
            <a:endParaRPr lang="en-KR" sz="1000" dirty="0">
              <a:latin typeface="+mn-ea"/>
            </a:endParaRPr>
          </a:p>
        </p:txBody>
      </p:sp>
      <p:pic>
        <p:nvPicPr>
          <p:cNvPr id="39" name="Picture 35">
            <a:extLst>
              <a:ext uri="{FF2B5EF4-FFF2-40B4-BE49-F238E27FC236}">
                <a16:creationId xmlns:a16="http://schemas.microsoft.com/office/drawing/2014/main" id="{FF2B07CD-6F3A-420E-82F8-BA060C02C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507" y="2590035"/>
            <a:ext cx="3818355" cy="2062789"/>
          </a:xfrm>
          <a:prstGeom prst="rect">
            <a:avLst/>
          </a:prstGeom>
        </p:spPr>
      </p:pic>
      <p:pic>
        <p:nvPicPr>
          <p:cNvPr id="40" name="Picture 36">
            <a:extLst>
              <a:ext uri="{FF2B5EF4-FFF2-40B4-BE49-F238E27FC236}">
                <a16:creationId xmlns:a16="http://schemas.microsoft.com/office/drawing/2014/main" id="{EECF0EB6-9872-4F05-828E-C2D01F29D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5617" y="2559731"/>
            <a:ext cx="2926779" cy="14588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CB12F44-C459-4B33-9FED-AD061C0E655D}"/>
              </a:ext>
            </a:extLst>
          </p:cNvPr>
          <p:cNvSpPr txBox="1"/>
          <p:nvPr/>
        </p:nvSpPr>
        <p:spPr>
          <a:xfrm>
            <a:off x="6950239" y="4530732"/>
            <a:ext cx="3164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latin typeface="+mn-ea"/>
                <a:hlinkClick r:id="rId7"/>
              </a:rPr>
              <a:t>https://en.wikipedia.org/wiki/Fourier_transform</a:t>
            </a:r>
            <a:endParaRPr lang="en-US" sz="10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206D2D-6A3A-4C51-9570-E1C5441DAF3B}"/>
              </a:ext>
            </a:extLst>
          </p:cNvPr>
          <p:cNvSpPr txBox="1"/>
          <p:nvPr/>
        </p:nvSpPr>
        <p:spPr>
          <a:xfrm>
            <a:off x="6950239" y="4725769"/>
            <a:ext cx="21836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latin typeface="+mn-ea"/>
                <a:hlinkClick r:id="rId8"/>
              </a:rPr>
              <a:t>https://judy-son.tistory.com/6</a:t>
            </a:r>
            <a:endParaRPr lang="en-US" sz="1000" dirty="0">
              <a:latin typeface="+mn-ea"/>
            </a:endParaRPr>
          </a:p>
        </p:txBody>
      </p:sp>
      <p:pic>
        <p:nvPicPr>
          <p:cNvPr id="44" name="Picture 39">
            <a:extLst>
              <a:ext uri="{FF2B5EF4-FFF2-40B4-BE49-F238E27FC236}">
                <a16:creationId xmlns:a16="http://schemas.microsoft.com/office/drawing/2014/main" id="{4F099879-E263-4F95-B0E2-2CCD1A58FE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8834" y="4956979"/>
            <a:ext cx="3818355" cy="13665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B9A3EF8-8CB5-4D32-9CA1-D84706348AE7}"/>
              </a:ext>
            </a:extLst>
          </p:cNvPr>
          <p:cNvSpPr txBox="1"/>
          <p:nvPr/>
        </p:nvSpPr>
        <p:spPr>
          <a:xfrm>
            <a:off x="6950239" y="6322948"/>
            <a:ext cx="23455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hlinkClick r:id="rId10"/>
              </a:rPr>
              <a:t>https://xangmin.tistory.com/61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70841075"/>
      </p:ext>
    </p:extLst>
  </p:cSld>
  <p:clrMapOvr>
    <a:masterClrMapping/>
  </p:clrMapOvr>
</p:sld>
</file>

<file path=ppt/theme/theme1.xml><?xml version="1.0" encoding="utf-8"?>
<a:theme xmlns:a="http://schemas.openxmlformats.org/drawingml/2006/main" name="4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1843</Words>
  <Application>Microsoft Office PowerPoint</Application>
  <PresentationFormat>와이드스크린</PresentationFormat>
  <Paragraphs>356</Paragraphs>
  <Slides>24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-apple-system</vt:lpstr>
      <vt:lpstr>BM JUA OTF</vt:lpstr>
      <vt:lpstr>맑은 고딕</vt:lpstr>
      <vt:lpstr>Arial</vt:lpstr>
      <vt:lpstr>Wingdings</vt:lpstr>
      <vt:lpstr>40_Office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권라영</cp:lastModifiedBy>
  <cp:revision>84</cp:revision>
  <dcterms:created xsi:type="dcterms:W3CDTF">2021-09-07T03:55:37Z</dcterms:created>
  <dcterms:modified xsi:type="dcterms:W3CDTF">2022-01-27T05:13:28Z</dcterms:modified>
</cp:coreProperties>
</file>